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301" r:id="rId4"/>
    <p:sldId id="286" r:id="rId5"/>
    <p:sldId id="283" r:id="rId6"/>
    <p:sldId id="281" r:id="rId7"/>
    <p:sldId id="285" r:id="rId8"/>
    <p:sldId id="284" r:id="rId9"/>
    <p:sldId id="261" r:id="rId10"/>
    <p:sldId id="287" r:id="rId11"/>
    <p:sldId id="293" r:id="rId12"/>
    <p:sldId id="297" r:id="rId13"/>
    <p:sldId id="288" r:id="rId14"/>
    <p:sldId id="289" r:id="rId15"/>
    <p:sldId id="290" r:id="rId16"/>
    <p:sldId id="291" r:id="rId17"/>
    <p:sldId id="292" r:id="rId18"/>
    <p:sldId id="298" r:id="rId19"/>
    <p:sldId id="294" r:id="rId20"/>
    <p:sldId id="299" r:id="rId21"/>
    <p:sldId id="296" r:id="rId22"/>
    <p:sldId id="300" r:id="rId23"/>
    <p:sldId id="305" r:id="rId24"/>
    <p:sldId id="306" r:id="rId25"/>
    <p:sldId id="302" r:id="rId26"/>
    <p:sldId id="303" r:id="rId27"/>
    <p:sldId id="307" r:id="rId28"/>
    <p:sldId id="266" r:id="rId29"/>
    <p:sldId id="267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Candara" panose="020E050203030302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Impact" panose="020B0806030902050204" pitchFamily="3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00"/>
    <a:srgbClr val="F0F600"/>
    <a:srgbClr val="FFC9FF"/>
    <a:srgbClr val="0D1357"/>
    <a:srgbClr val="0D1356"/>
    <a:srgbClr val="FF5B00"/>
    <a:srgbClr val="17FF00"/>
    <a:srgbClr val="FF40FF"/>
    <a:srgbClr val="4CCEFA"/>
    <a:srgbClr val="584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3"/>
    <p:restoredTop sz="94784"/>
  </p:normalViewPr>
  <p:slideViewPr>
    <p:cSldViewPr snapToGrid="0">
      <p:cViewPr varScale="1">
        <p:scale>
          <a:sx n="98" d="100"/>
          <a:sy n="98" d="100"/>
        </p:scale>
        <p:origin x="192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D2CFE-4C70-3241-8024-EFE5DCA75182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B58AC-6904-564B-AED6-73A6B8300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49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B58AC-6904-564B-AED6-73A6B8300A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22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B58AC-6904-564B-AED6-73A6B8300A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01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7C64D-F76C-4BE2-3BFF-CB6B849C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2431864-D3B4-8404-0A8B-1845BC6AF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69C9A63-7B5D-BB9F-36B5-E177CE74D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0F91A2-9F64-CE44-1D82-DBBE2EB53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B58AC-6904-564B-AED6-73A6B8300A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5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E3EBE-84DC-6DA5-85E7-ABA65ADD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38943D5-5E2E-CF4C-48BA-4EFC9D8E8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50792A-BFF5-57ED-B4B1-2638E64A0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51B70B-6A71-22EE-3DAD-4747DE802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B58AC-6904-564B-AED6-73A6B8300A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25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B58AC-6904-564B-AED6-73A6B8300AF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82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445C-78A7-3C3A-DABE-284A42054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A52F-3038-643D-D185-03A7386B2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C0C4A-50B0-6BD8-71ED-F57688EC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F167F-833D-AD37-25A7-233BE504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FAEFC-68C7-30E1-05FF-5D9ECB55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109723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A78-A244-7F9F-627E-DD3134C6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D9732-CB3C-E9C3-34F3-7EBF89CF0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74747-861D-A51A-6DD9-678898E2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36DF-432B-0F90-B5FE-C6025E43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5E950-A688-51DC-CCB3-46AC14E6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0256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D2607-345D-A6F1-9562-93514A9D5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9E9D0-B6F6-B0B7-0378-117ADACE8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FB361-F5D1-5135-623F-D0C909F0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7333-6205-D5DE-79A4-B8F4521E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28D5E-BFDC-5121-1C76-4420553D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952860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06E9-7FF1-5950-D6CB-A541F842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C692-148F-5666-FC5E-5C0982480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C650-778D-2014-C88A-E8E6CA6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F1384-0ED8-7774-7ECD-FE8CCB09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9A0-CE6A-E456-D7F1-47636152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55217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9A02-6349-6B46-2A6F-CF72D3F2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F5B5-5B9E-1310-5EFB-8166C3DC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2926E-459D-3D7A-0911-4A98CE5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1374C-097E-CB3E-8723-319D0581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CA1A-DC27-6068-42F8-EAEB1428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2820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CA7C-826C-D23B-C714-4D32A2C8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6A22B-8758-1CB3-5C78-98029FDF5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CCFE9-8498-D940-0D09-CFD5E2569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32A24-45A4-1A15-9BD8-D80EEB33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AF408-C97E-F428-5A1B-1CC2F69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3116E-11AE-4B16-D102-C24DFD3A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055996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8CD1-7996-9D0F-DD12-F308C293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CFE2E-8DE7-E30C-C132-04CA5473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BCD94-42A0-A113-C30A-C6F159E7D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CF0E0-E506-E82D-24AC-316745A2F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7700A-0ED8-1CBA-E5FD-8106CDD1D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BCF19-83CA-4B2A-2B80-4333EDC8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C50B0-711A-1057-AC74-534519D2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FAD37-39B7-D0CA-DDD2-5A5869F8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01194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D8BF-FD56-93EA-CC02-5D7B1A8A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35C5C-0949-8900-86B4-81E04C54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0197B-121E-8986-DD76-C6D6FBF9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8D22D-9A23-1ECA-9B4B-9A9BBA37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0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3F019BCC-FA0F-FC4C-935F-9F9BBACF3C49}" type="slidenum">
              <a:rPr lang="ru-RU" smtClean="0"/>
              <a:pPr/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2021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B3F43-084C-31AE-6ADE-2404BDC0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EF9DA-FD92-D237-9EFE-766C2D9E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03EFC-DC4C-E698-DB52-1D0AE015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9430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73AC-3E23-7922-BA3C-3057694A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8D075-62C3-CD98-B1DA-26116EB1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24D8C-28B4-7281-F6A2-1D6A69675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3838A-B014-0DA6-87CC-5B06707A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FBC79-4EDB-60A0-660C-047A8746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C1E28-BDCD-68D3-A8C6-F0324A93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28848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51C3-2A9F-517D-F1C3-684651A9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CA9F6-5DFD-FB76-FB67-8F3260AA6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3D21-2D46-FFF4-D540-35EEA0988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5EDA2-DCA6-73F3-4D77-A1845D3F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51DE0-2C8A-0BF8-BC97-2D0310434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5889A-47F9-B871-233B-5B1A2356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13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35E6D-8AE1-FFB1-1749-E528DE67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A0C15-32AD-4FCE-7F98-9DF99F8B9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3A151-34FE-006F-C0F4-60BDF77E8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487ECD-525C-534B-A467-C5CCA32A6707}" type="datetime1">
              <a:rPr lang="en-US" smtClean="0"/>
              <a:t>12/24/25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08624-C47A-F983-8B7E-21D4D60F3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1893F-3729-7C12-DFED-F8CA78D58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019BCC-FA0F-FC4C-935F-9F9BBACF3C4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92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C00F7A0-1054-579B-FC57-958B69358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Candara" panose="020E0502030303020204" pitchFamily="34" charset="0"/>
                <a:ea typeface="Malgun Gothic" panose="020B0503020000020004" pitchFamily="34" charset="-127"/>
                <a:cs typeface="Microsoft Sans Serif" panose="020B0604020202020204" pitchFamily="34" charset="0"/>
              </a:rPr>
              <a:t>«Чандраян-3»</a:t>
            </a:r>
          </a:p>
        </p:txBody>
      </p:sp>
      <p:sp>
        <p:nvSpPr>
          <p:cNvPr id="13" name="Подзаголовок 12">
            <a:extLst>
              <a:ext uri="{FF2B5EF4-FFF2-40B4-BE49-F238E27FC236}">
                <a16:creationId xmlns:a16="http://schemas.microsoft.com/office/drawing/2014/main" id="{748BC900-EA5C-9D43-DEEB-9D14965B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425928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Команда – «Воздушная ночь»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AFEFE-9DF9-D46B-6081-66536702FA08}"/>
              </a:ext>
            </a:extLst>
          </p:cNvPr>
          <p:cNvSpPr txBox="1"/>
          <p:nvPr/>
        </p:nvSpPr>
        <p:spPr>
          <a:xfrm>
            <a:off x="224849" y="5147187"/>
            <a:ext cx="8679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Работу выполнили (группа М8О-112БВ-25):</a:t>
            </a:r>
          </a:p>
          <a:p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Дунаев Михаил - тимлид, математик, физик, программист </a:t>
            </a:r>
            <a:r>
              <a:rPr lang="en" dirty="0">
                <a:solidFill>
                  <a:schemeClr val="bg1"/>
                </a:solidFill>
                <a:latin typeface="Century Gothic" panose="020B0502020202020204" pitchFamily="34" charset="0"/>
              </a:rPr>
              <a:t>KSP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Москалёв Даниил - физик, математик </a:t>
            </a:r>
          </a:p>
          <a:p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Афанасьева Мария - технический специалист </a:t>
            </a:r>
          </a:p>
          <a:p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Ясева Алина - дизайнер </a:t>
            </a:r>
          </a:p>
        </p:txBody>
      </p:sp>
    </p:spTree>
    <p:extLst>
      <p:ext uri="{BB962C8B-B14F-4D97-AF65-F5344CB8AC3E}">
        <p14:creationId xmlns:p14="http://schemas.microsoft.com/office/powerpoint/2010/main" val="206531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79896-C668-352E-1ED5-2A2C8EF6B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171BF6-5E07-A165-099A-7056DB8D62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85806" y="-133003"/>
            <a:ext cx="12809396" cy="7186945"/>
          </a:xfrm>
          <a:prstGeom prst="rect">
            <a:avLst/>
          </a:prstGeom>
          <a:solidFill>
            <a:srgbClr val="0D1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B14C5E7-DBD4-A4D6-BD8D-061205B01CDB}"/>
              </a:ext>
            </a:extLst>
          </p:cNvPr>
          <p:cNvSpPr/>
          <p:nvPr/>
        </p:nvSpPr>
        <p:spPr>
          <a:xfrm rot="18158585">
            <a:off x="716977" y="2326982"/>
            <a:ext cx="28878622" cy="27905556"/>
          </a:xfrm>
          <a:prstGeom prst="arc">
            <a:avLst>
              <a:gd name="adj1" fmla="val 16200000"/>
              <a:gd name="adj2" fmla="val 177263"/>
            </a:avLst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88D927-6EB2-7D1E-4025-5BAE9B1E9149}"/>
              </a:ext>
            </a:extLst>
          </p:cNvPr>
          <p:cNvSpPr>
            <a:spLocks/>
          </p:cNvSpPr>
          <p:nvPr/>
        </p:nvSpPr>
        <p:spPr>
          <a:xfrm>
            <a:off x="9266662" y="-133002"/>
            <a:ext cx="3456927" cy="2687995"/>
          </a:xfrm>
          <a:prstGeom prst="rect">
            <a:avLst/>
          </a:prstGeom>
          <a:solidFill>
            <a:srgbClr val="0D1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8969CE-76A1-4D2F-999D-B98D6223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865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Второй закон Ньютона</a:t>
            </a: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C1B09205-368C-61E4-125B-5C50385A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EB8D6-8302-BD98-43D2-71C988C4EE57}"/>
                  </a:ext>
                </a:extLst>
              </p:cNvPr>
              <p:cNvSpPr txBox="1"/>
              <p:nvPr/>
            </p:nvSpPr>
            <p:spPr>
              <a:xfrm>
                <a:off x="836751" y="1735645"/>
                <a:ext cx="5668218" cy="478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bar>
                        <m:barPr>
                          <m:pos m:val="to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a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b="0" i="1" smtClean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A3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A3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FFA3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C9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C9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FFC9FF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rgbClr val="F0F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rgbClr val="F0F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F0F6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rgbClr val="F0F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0F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0F6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F0F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8EB8D6-8302-BD98-43D2-71C988C4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1" y="1735645"/>
                <a:ext cx="5668218" cy="478785"/>
              </a:xfrm>
              <a:prstGeom prst="rect">
                <a:avLst/>
              </a:prstGeom>
              <a:blipFill>
                <a:blip r:embed="rId3"/>
                <a:stretch>
                  <a:fillRect l="-223" r="-1786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4B6CC-618D-DD89-821A-0A9A6FD81AC1}"/>
                  </a:ext>
                </a:extLst>
              </p:cNvPr>
              <p:cNvSpPr txBox="1"/>
              <p:nvPr/>
            </p:nvSpPr>
            <p:spPr>
              <a:xfrm>
                <a:off x="7718504" y="5403761"/>
                <a:ext cx="718545" cy="502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24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C4B6CC-618D-DD89-821A-0A9A6FD81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504" y="5403761"/>
                <a:ext cx="718545" cy="502766"/>
              </a:xfrm>
              <a:prstGeom prst="rect">
                <a:avLst/>
              </a:prstGeom>
              <a:blipFill>
                <a:blip r:embed="rId4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ue and white rocket&#10;&#10;AI-generated content may be incorrect.">
            <a:extLst>
              <a:ext uri="{FF2B5EF4-FFF2-40B4-BE49-F238E27FC236}">
                <a16:creationId xmlns:a16="http://schemas.microsoft.com/office/drawing/2014/main" id="{D38E022B-7FFB-952B-6AE5-B8DE7F91A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7354">
            <a:off x="6828636" y="3582700"/>
            <a:ext cx="1651371" cy="1651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063E19-1E85-6D86-6043-AC695E82B939}"/>
                  </a:ext>
                </a:extLst>
              </p:cNvPr>
              <p:cNvSpPr txBox="1"/>
              <p:nvPr/>
            </p:nvSpPr>
            <p:spPr>
              <a:xfrm>
                <a:off x="10164934" y="2565178"/>
                <a:ext cx="5207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 i="1" smtClean="0">
                              <a:solidFill>
                                <a:srgbClr val="17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ru-RU" sz="2400" i="1">
                              <a:solidFill>
                                <a:srgbClr val="17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ru-RU" sz="2400">
                              <a:solidFill>
                                <a:srgbClr val="17FF00"/>
                              </a:solidFill>
                            </a:rPr>
                            <m:t> </m:t>
                          </m:r>
                        </m:e>
                      </m:ba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063E19-1E85-6D86-6043-AC695E82B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934" y="2565178"/>
                <a:ext cx="520700" cy="461665"/>
              </a:xfrm>
              <a:prstGeom prst="rect">
                <a:avLst/>
              </a:prstGeom>
              <a:blipFill>
                <a:blip r:embed="rId6"/>
                <a:stretch>
                  <a:fillRect t="-10811" r="-1904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296B76-8E12-221A-6351-71DD8AE7D392}"/>
              </a:ext>
            </a:extLst>
          </p:cNvPr>
          <p:cNvCxnSpPr>
            <a:cxnSpLocks/>
          </p:cNvCxnSpPr>
          <p:nvPr/>
        </p:nvCxnSpPr>
        <p:spPr>
          <a:xfrm flipH="1">
            <a:off x="6101545" y="4400209"/>
            <a:ext cx="1560952" cy="974633"/>
          </a:xfrm>
          <a:prstGeom prst="straightConnector1">
            <a:avLst/>
          </a:prstGeom>
          <a:ln w="28575">
            <a:solidFill>
              <a:srgbClr val="F0F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9C2DA4-97F1-6EBA-DE50-654A790AE696}"/>
              </a:ext>
            </a:extLst>
          </p:cNvPr>
          <p:cNvCxnSpPr>
            <a:cxnSpLocks/>
          </p:cNvCxnSpPr>
          <p:nvPr/>
        </p:nvCxnSpPr>
        <p:spPr>
          <a:xfrm flipV="1">
            <a:off x="7662497" y="2809560"/>
            <a:ext cx="2569599" cy="1590649"/>
          </a:xfrm>
          <a:prstGeom prst="straightConnector1">
            <a:avLst/>
          </a:prstGeom>
          <a:ln w="28575">
            <a:solidFill>
              <a:srgbClr val="17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DF79C85-BB81-151E-A204-1E20005C9D31}"/>
              </a:ext>
            </a:extLst>
          </p:cNvPr>
          <p:cNvSpPr>
            <a:spLocks/>
          </p:cNvSpPr>
          <p:nvPr/>
        </p:nvSpPr>
        <p:spPr>
          <a:xfrm>
            <a:off x="838200" y="5709830"/>
            <a:ext cx="5956298" cy="1344112"/>
          </a:xfrm>
          <a:prstGeom prst="rect">
            <a:avLst/>
          </a:prstGeom>
          <a:solidFill>
            <a:srgbClr val="0D13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AFA84C-95B6-332C-CF15-D6DA36E4EAE1}"/>
                  </a:ext>
                </a:extLst>
              </p:cNvPr>
              <p:cNvSpPr txBox="1"/>
              <p:nvPr/>
            </p:nvSpPr>
            <p:spPr>
              <a:xfrm>
                <a:off x="5846650" y="4741047"/>
                <a:ext cx="555359" cy="502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F0F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i="1">
                                  <a:solidFill>
                                    <a:srgbClr val="F0F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i="1">
                                  <a:solidFill>
                                    <a:srgbClr val="F0F6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400" b="0" i="1" smtClean="0">
                              <a:solidFill>
                                <a:srgbClr val="F0F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AFA84C-95B6-332C-CF15-D6DA36E4E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650" y="4741047"/>
                <a:ext cx="555359" cy="50276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28DFA6-45F5-30B2-550A-E312AE2C7889}"/>
              </a:ext>
            </a:extLst>
          </p:cNvPr>
          <p:cNvCxnSpPr>
            <a:cxnSpLocks/>
          </p:cNvCxnSpPr>
          <p:nvPr/>
        </p:nvCxnSpPr>
        <p:spPr>
          <a:xfrm flipV="1">
            <a:off x="6989104" y="2628655"/>
            <a:ext cx="3242992" cy="2231775"/>
          </a:xfrm>
          <a:prstGeom prst="straightConnector1">
            <a:avLst/>
          </a:prstGeom>
          <a:ln w="28575">
            <a:solidFill>
              <a:srgbClr val="FFA3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D8B5EA-74B0-4FE3-C6A9-BC2A8395AF0C}"/>
                  </a:ext>
                </a:extLst>
              </p:cNvPr>
              <p:cNvSpPr txBox="1"/>
              <p:nvPr/>
            </p:nvSpPr>
            <p:spPr>
              <a:xfrm>
                <a:off x="9459850" y="2272705"/>
                <a:ext cx="718545" cy="502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2400" b="0" i="1" smtClean="0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  <m:t>т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A3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D8B5EA-74B0-4FE3-C6A9-BC2A8395A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50" y="2272705"/>
                <a:ext cx="718545" cy="502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DF9874-0EA3-F2C7-3CC7-C7C46EFB1BD0}"/>
              </a:ext>
            </a:extLst>
          </p:cNvPr>
          <p:cNvCxnSpPr>
            <a:cxnSpLocks/>
          </p:cNvCxnSpPr>
          <p:nvPr/>
        </p:nvCxnSpPr>
        <p:spPr>
          <a:xfrm>
            <a:off x="7654321" y="4393878"/>
            <a:ext cx="0" cy="1437144"/>
          </a:xfrm>
          <a:prstGeom prst="straightConnector1">
            <a:avLst/>
          </a:prstGeom>
          <a:ln w="28575">
            <a:solidFill>
              <a:srgbClr val="FFC9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A50094-0134-ACD5-CD88-A12C45C53F2F}"/>
              </a:ext>
            </a:extLst>
          </p:cNvPr>
          <p:cNvCxnSpPr>
            <a:cxnSpLocks/>
          </p:cNvCxnSpPr>
          <p:nvPr/>
        </p:nvCxnSpPr>
        <p:spPr>
          <a:xfrm>
            <a:off x="7656688" y="4403305"/>
            <a:ext cx="3368828" cy="0"/>
          </a:xfrm>
          <a:prstGeom prst="line">
            <a:avLst/>
          </a:prstGeom>
          <a:ln>
            <a:solidFill>
              <a:schemeClr val="bg1">
                <a:alpha val="79395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CAB51927-44FB-961D-230A-680C03CEDA68}"/>
              </a:ext>
            </a:extLst>
          </p:cNvPr>
          <p:cNvSpPr/>
          <p:nvPr/>
        </p:nvSpPr>
        <p:spPr>
          <a:xfrm rot="1355578">
            <a:off x="7976241" y="3735887"/>
            <a:ext cx="990397" cy="971578"/>
          </a:xfrm>
          <a:prstGeom prst="arc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9D95A86-02BE-3BA9-83B0-1B677DF76E5B}"/>
                  </a:ext>
                </a:extLst>
              </p:cNvPr>
              <p:cNvSpPr txBox="1"/>
              <p:nvPr/>
            </p:nvSpPr>
            <p:spPr>
              <a:xfrm>
                <a:off x="8948654" y="4001027"/>
                <a:ext cx="5319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∠</m:t>
                      </m:r>
                      <m:r>
                        <a:rPr lang="el-GR" sz="24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9D95A86-02BE-3BA9-83B0-1B677DF76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654" y="4001027"/>
                <a:ext cx="531982" cy="461665"/>
              </a:xfrm>
              <a:prstGeom prst="rect">
                <a:avLst/>
              </a:prstGeom>
              <a:blipFill>
                <a:blip r:embed="rId9"/>
                <a:stretch>
                  <a:fillRect r="-4651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c 65">
            <a:extLst>
              <a:ext uri="{FF2B5EF4-FFF2-40B4-BE49-F238E27FC236}">
                <a16:creationId xmlns:a16="http://schemas.microsoft.com/office/drawing/2014/main" id="{7F927BC3-B5EF-1DDF-205C-8323207E9B3F}"/>
              </a:ext>
            </a:extLst>
          </p:cNvPr>
          <p:cNvSpPr/>
          <p:nvPr/>
        </p:nvSpPr>
        <p:spPr>
          <a:xfrm rot="1355578">
            <a:off x="8039439" y="3384778"/>
            <a:ext cx="1458679" cy="1486756"/>
          </a:xfrm>
          <a:prstGeom prst="arc">
            <a:avLst/>
          </a:prstGeom>
          <a:noFill/>
          <a:ln>
            <a:solidFill>
              <a:srgbClr val="FF5B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55BF96-95EC-7644-22AB-BFC09BED7778}"/>
                  </a:ext>
                </a:extLst>
              </p:cNvPr>
              <p:cNvSpPr txBox="1"/>
              <p:nvPr/>
            </p:nvSpPr>
            <p:spPr>
              <a:xfrm>
                <a:off x="9474034" y="4012206"/>
                <a:ext cx="53198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5B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∠</m:t>
                      </m:r>
                      <m:r>
                        <a:rPr lang="el-GR" sz="2400" i="1">
                          <a:solidFill>
                            <a:srgbClr val="FF5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>
                  <a:solidFill>
                    <a:srgbClr val="FF5B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55BF96-95EC-7644-22AB-BFC09BED7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034" y="4012206"/>
                <a:ext cx="531982" cy="461665"/>
              </a:xfrm>
              <a:prstGeom prst="rect">
                <a:avLst/>
              </a:prstGeom>
              <a:blipFill>
                <a:blip r:embed="rId10"/>
                <a:stretch>
                  <a:fillRect r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55C0097-F6EB-8B38-CE63-6D21931166B8}"/>
              </a:ext>
            </a:extLst>
          </p:cNvPr>
          <p:cNvSpPr/>
          <p:nvPr/>
        </p:nvSpPr>
        <p:spPr>
          <a:xfrm>
            <a:off x="7585741" y="4329645"/>
            <a:ext cx="147320" cy="1473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51FDE0-5B1C-07E1-450F-1970C8FD43D0}"/>
                  </a:ext>
                </a:extLst>
              </p:cNvPr>
              <p:cNvSpPr txBox="1"/>
              <p:nvPr/>
            </p:nvSpPr>
            <p:spPr>
              <a:xfrm>
                <a:off x="838200" y="2643872"/>
                <a:ext cx="6276526" cy="966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bar>
                            <m:barPr>
                              <m:pos m:val="top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51FDE0-5B1C-07E1-450F-1970C8FD4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43872"/>
                <a:ext cx="6276526" cy="966675"/>
              </a:xfrm>
              <a:prstGeom prst="rect">
                <a:avLst/>
              </a:prstGeom>
              <a:blipFill>
                <a:blip r:embed="rId11"/>
                <a:stretch>
                  <a:fillRect l="-606" r="-181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9FF5C8-9AEA-B25D-77F6-C261120ED117}"/>
                  </a:ext>
                </a:extLst>
              </p:cNvPr>
              <p:cNvSpPr txBox="1"/>
              <p:nvPr/>
            </p:nvSpPr>
            <p:spPr>
              <a:xfrm>
                <a:off x="836751" y="3981589"/>
                <a:ext cx="2166170" cy="5967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𝑠𝑒𝑝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9FF5C8-9AEA-B25D-77F6-C261120ED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1" y="3981589"/>
                <a:ext cx="2166170" cy="596766"/>
              </a:xfrm>
              <a:prstGeom prst="rect">
                <a:avLst/>
              </a:prstGeom>
              <a:blipFill>
                <a:blip r:embed="rId12"/>
                <a:stretch>
                  <a:fillRect l="-3468" r="-1734" b="-183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EFE8-C8DF-EBC9-C7C6-8458E3F18478}"/>
              </a:ext>
            </a:extLst>
          </p:cNvPr>
          <p:cNvSpPr/>
          <p:nvPr/>
        </p:nvSpPr>
        <p:spPr>
          <a:xfrm>
            <a:off x="6918046" y="4785993"/>
            <a:ext cx="147320" cy="147320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7BC43-D28C-A208-03A6-9CF65AC444E1}"/>
              </a:ext>
            </a:extLst>
          </p:cNvPr>
          <p:cNvSpPr/>
          <p:nvPr/>
        </p:nvSpPr>
        <p:spPr>
          <a:xfrm>
            <a:off x="836751" y="2565178"/>
            <a:ext cx="6228615" cy="11945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16E0-CAFF-9811-97D7-DBF191D61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6D02BD-2C37-5971-D7AE-C0A33B59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Углы тангажа и траектории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FCE9C2F-D0A7-7B92-C7C5-3C1157D4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1A82F-9D5B-BE37-76FA-70668BC77010}"/>
                  </a:ext>
                </a:extLst>
              </p:cNvPr>
              <p:cNvSpPr txBox="1"/>
              <p:nvPr/>
            </p:nvSpPr>
            <p:spPr>
              <a:xfrm>
                <a:off x="2006745" y="1817937"/>
                <a:ext cx="778495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</a:rPr>
                  <a:t>—</a:t>
                </a:r>
                <a:r>
                  <a:rPr lang="ru-RU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угол тангажа</a:t>
                </a:r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1A82F-9D5B-BE37-76FA-70668BC77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745" y="1817937"/>
                <a:ext cx="7784955" cy="492443"/>
              </a:xfrm>
              <a:prstGeom prst="rect">
                <a:avLst/>
              </a:prstGeom>
              <a:blipFill>
                <a:blip r:embed="rId2"/>
                <a:stretch>
                  <a:fillRect l="-3094" t="-25641" b="-5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F8507-922D-3258-3FF2-7F609A5D236D}"/>
                  </a:ext>
                </a:extLst>
              </p:cNvPr>
              <p:cNvSpPr txBox="1"/>
              <p:nvPr/>
            </p:nvSpPr>
            <p:spPr>
              <a:xfrm>
                <a:off x="2051122" y="3498450"/>
                <a:ext cx="8089755" cy="891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m:rPr>
                            <m:nor/>
                          </m:rPr>
                          <a:rPr lang="el-G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cos(</a:t>
                </a:r>
                <a:r>
                  <a:rPr lang="el-GR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 sin(</a:t>
                </a:r>
                <a:r>
                  <a:rPr lang="el-GR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r>
                  <a:rPr lang="ru-RU" sz="2800" dirty="0">
                    <a:solidFill>
                      <a:schemeClr val="bg1"/>
                    </a:solidFill>
                  </a:rPr>
                  <a:t>—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единичный вектор направления тяги</a:t>
                </a:r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F8507-922D-3258-3FF2-7F609A5D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122" y="3498450"/>
                <a:ext cx="8089755" cy="891719"/>
              </a:xfrm>
              <a:prstGeom prst="rect">
                <a:avLst/>
              </a:prstGeom>
              <a:blipFill>
                <a:blip r:embed="rId3"/>
                <a:stretch>
                  <a:fillRect l="-2665" t="-11268" b="-22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C1807F-6D4A-997B-83E1-79F2EE721201}"/>
                  </a:ext>
                </a:extLst>
              </p:cNvPr>
              <p:cNvSpPr txBox="1"/>
              <p:nvPr/>
            </p:nvSpPr>
            <p:spPr>
              <a:xfrm>
                <a:off x="2006744" y="2496009"/>
                <a:ext cx="6235556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</a:rPr>
                  <a:t>—</a:t>
                </a:r>
                <a:r>
                  <a:rPr lang="ru-RU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угол траектории</a:t>
                </a:r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C1807F-6D4A-997B-83E1-79F2EE72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744" y="2496009"/>
                <a:ext cx="6235556" cy="492443"/>
              </a:xfrm>
              <a:prstGeom prst="rect">
                <a:avLst/>
              </a:prstGeom>
              <a:blipFill>
                <a:blip r:embed="rId4"/>
                <a:stretch>
                  <a:fillRect l="-3862" t="-25000" b="-4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C15FFF-569E-1154-16D5-284CD4390EE9}"/>
                  </a:ext>
                </a:extLst>
              </p:cNvPr>
              <p:cNvSpPr txBox="1"/>
              <p:nvPr/>
            </p:nvSpPr>
            <p:spPr>
              <a:xfrm>
                <a:off x="2051122" y="4610335"/>
                <a:ext cx="8089755" cy="9119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cos(</a:t>
                </a:r>
                <a:r>
                  <a:rPr lang="el-GR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 sin(</a:t>
                </a:r>
                <a:r>
                  <a:rPr lang="el-GR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r>
                  <a:rPr lang="ru-RU" sz="2800" dirty="0">
                    <a:solidFill>
                      <a:schemeClr val="bg1"/>
                    </a:solidFill>
                  </a:rPr>
                  <a:t>—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единичный вектор направления скорости</a:t>
                </a:r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C15FFF-569E-1154-16D5-284CD4390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122" y="4610335"/>
                <a:ext cx="8089755" cy="911981"/>
              </a:xfrm>
              <a:prstGeom prst="rect">
                <a:avLst/>
              </a:prstGeom>
              <a:blipFill>
                <a:blip r:embed="rId5"/>
                <a:stretch>
                  <a:fillRect l="-2665" t="-5479" b="-23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13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EB24-479F-D159-C066-2AD1A84F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A20372-11E3-A597-015F-3C65D85F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Управление углом тангажа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BB49F-3D3C-296C-5089-F5F4BF57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FCF47A-0BFD-BB40-6699-2FD2F51362ED}"/>
                  </a:ext>
                </a:extLst>
              </p:cNvPr>
              <p:cNvSpPr txBox="1"/>
              <p:nvPr/>
            </p:nvSpPr>
            <p:spPr>
              <a:xfrm>
                <a:off x="1765300" y="2356102"/>
                <a:ext cx="3568700" cy="360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  <m:r>
                      <a:rPr lang="ru-RU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≈30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≈45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342900" marR="0" lvl="0" indent="-342900" algn="l">
                  <a:spcAft>
                    <a:spcPts val="1200"/>
                  </a:spcAft>
                  <a:buSzPts val="1000"/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≈60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км</m:t>
                    </m:r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FCF47A-0BFD-BB40-6699-2FD2F5136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300" y="2356102"/>
                <a:ext cx="3568700" cy="3600986"/>
              </a:xfrm>
              <a:prstGeom prst="rect">
                <a:avLst/>
              </a:prstGeom>
              <a:blipFill>
                <a:blip r:embed="rId2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27EBB6-3C98-2952-C973-1F8194C1FD69}"/>
                  </a:ext>
                </a:extLst>
              </p:cNvPr>
              <p:cNvSpPr txBox="1"/>
              <p:nvPr/>
            </p:nvSpPr>
            <p:spPr>
              <a:xfrm>
                <a:off x="5562600" y="3392935"/>
                <a:ext cx="4864100" cy="85600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27EBB6-3C98-2952-C973-1F8194C1F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392935"/>
                <a:ext cx="4864100" cy="85600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C555C5E-F2B0-C70F-C2F1-2633DF328814}"/>
              </a:ext>
            </a:extLst>
          </p:cNvPr>
          <p:cNvSpPr txBox="1"/>
          <p:nvPr/>
        </p:nvSpPr>
        <p:spPr>
          <a:xfrm>
            <a:off x="5473700" y="2866026"/>
            <a:ext cx="627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Линейная интерполяция: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8EC71-6C94-AADB-A63C-16829D88331A}"/>
              </a:ext>
            </a:extLst>
          </p:cNvPr>
          <p:cNvSpPr txBox="1"/>
          <p:nvPr/>
        </p:nvSpPr>
        <p:spPr>
          <a:xfrm>
            <a:off x="1765300" y="1892492"/>
            <a:ext cx="627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Автопилот: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796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00AF-6D0A-4C52-8A37-A79D2793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E79E09-D0AB-370A-2520-20B92632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54"/>
            <a:ext cx="10515600" cy="1325563"/>
          </a:xfrm>
        </p:spPr>
        <p:txBody>
          <a:bodyPr/>
          <a:lstStyle/>
          <a:p>
            <a:pPr algn="ctr"/>
            <a:r>
              <a:rPr lang="ru-RU" b="1" u="sng" dirty="0">
                <a:solidFill>
                  <a:schemeClr val="bg1"/>
                </a:solidFill>
                <a:latin typeface="Candara" panose="020E0502030303020204" pitchFamily="34" charset="0"/>
              </a:rPr>
              <a:t>Модель массы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518E5E-FA65-3B2D-5FF1-AAC847BB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4E327A-C9BC-E152-8CE8-31D92C69B338}"/>
                  </a:ext>
                </a:extLst>
              </p:cNvPr>
              <p:cNvSpPr txBox="1"/>
              <p:nvPr/>
            </p:nvSpPr>
            <p:spPr>
              <a:xfrm>
                <a:off x="1670580" y="4722862"/>
                <a:ext cx="8835111" cy="961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=656000 −</m:t>
                              </m:r>
                              <m:r>
                                <a:rPr lang="ru-RU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5,74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кг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78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конечная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&gt;78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4E327A-C9BC-E152-8CE8-31D92C69B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580" y="4722862"/>
                <a:ext cx="8835111" cy="961161"/>
              </a:xfrm>
              <a:prstGeom prst="rect">
                <a:avLst/>
              </a:prstGeom>
              <a:blipFill>
                <a:blip r:embed="rId2"/>
                <a:stretch>
                  <a:fillRect l="-4591" t="-227632" b="-327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3D086DC-7911-5FA2-B82F-DD5DC1AA9531}"/>
              </a:ext>
            </a:extLst>
          </p:cNvPr>
          <p:cNvSpPr/>
          <p:nvPr/>
        </p:nvSpPr>
        <p:spPr>
          <a:xfrm>
            <a:off x="1467382" y="4568847"/>
            <a:ext cx="9359369" cy="13224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601F47-D569-808D-0D44-A08DF38BE0D6}"/>
                  </a:ext>
                </a:extLst>
              </p:cNvPr>
              <p:cNvSpPr txBox="1"/>
              <p:nvPr/>
            </p:nvSpPr>
            <p:spPr>
              <a:xfrm>
                <a:off x="671730" y="2012762"/>
                <a:ext cx="5866837" cy="822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2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2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топл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𝑠𝑒𝑝</m:t>
                              </m:r>
                            </m:sub>
                          </m:sSub>
                        </m:den>
                      </m:f>
                      <m:r>
                        <a:rPr lang="en-US" sz="22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442</m:t>
                          </m:r>
                          <m:r>
                            <m:rPr>
                              <m:nor/>
                            </m:rPr>
                            <a:rPr lang="en-US" sz="22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en-US" sz="22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sz="22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2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≈5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,66</m:t>
                      </m:r>
                      <m:r>
                        <a:rPr lang="en-US" sz="22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2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2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кг</m:t>
                      </m:r>
                      <m:r>
                        <m:rPr>
                          <m:nor/>
                        </m:rPr>
                        <a:rPr lang="en-US" sz="22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22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601F47-D569-808D-0D44-A08DF38BE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0" y="2012762"/>
                <a:ext cx="5866837" cy="822789"/>
              </a:xfrm>
              <a:prstGeom prst="rect">
                <a:avLst/>
              </a:prstGeom>
              <a:blipFill>
                <a:blip r:embed="rId3"/>
                <a:stretch>
                  <a:fillRect t="-151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DE942A-9238-9778-5CD6-BB0E882A11C3}"/>
                  </a:ext>
                </a:extLst>
              </p:cNvPr>
              <p:cNvSpPr txBox="1"/>
              <p:nvPr/>
            </p:nvSpPr>
            <p:spPr>
              <a:xfrm>
                <a:off x="1003299" y="3496666"/>
                <a:ext cx="10350501" cy="480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конечная</m:t>
                          </m:r>
                        </m:sub>
                      </m:sSub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сухая</m:t>
                          </m:r>
                        </m:sub>
                      </m:sSub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=656000−7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⋅5,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66</m:t>
                      </m:r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−84000=13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6180</m:t>
                      </m:r>
                      <m:r>
                        <a:rPr lang="ru-RU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кг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DE942A-9238-9778-5CD6-BB0E882A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99" y="3496666"/>
                <a:ext cx="10350501" cy="480516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D0BE953-4F80-7ED5-8EE7-E374D80E728D}"/>
              </a:ext>
            </a:extLst>
          </p:cNvPr>
          <p:cNvSpPr txBox="1"/>
          <p:nvPr/>
        </p:nvSpPr>
        <p:spPr>
          <a:xfrm>
            <a:off x="1243230" y="1437549"/>
            <a:ext cx="627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Изменение массы в секунду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B4CBA-2BA5-9C23-B861-3D9F88E339B5}"/>
              </a:ext>
            </a:extLst>
          </p:cNvPr>
          <p:cNvSpPr txBox="1"/>
          <p:nvPr/>
        </p:nvSpPr>
        <p:spPr>
          <a:xfrm>
            <a:off x="1243230" y="2916826"/>
            <a:ext cx="627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Масса после сброса нулевой ступени: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124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DE14-DA3C-B01E-DA7C-61851E13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37EA30-21B3-C75D-3AB1-42D09A80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Сила тяги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3A3D4B-D9D0-1326-3CBA-935D0993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30AE7B-841C-4800-5517-1B1DED3690B0}"/>
                  </a:ext>
                </a:extLst>
              </p:cNvPr>
              <p:cNvSpPr txBox="1"/>
              <p:nvPr/>
            </p:nvSpPr>
            <p:spPr>
              <a:xfrm>
                <a:off x="2173105" y="4322470"/>
                <a:ext cx="7899120" cy="926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ru-RU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=2950000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4=11,8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ru-RU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ru-RU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Н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78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ru-RU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&gt;78</m:t>
                              </m:r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30AE7B-841C-4800-5517-1B1DED369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05" y="4322470"/>
                <a:ext cx="7899120" cy="926792"/>
              </a:xfrm>
              <a:prstGeom prst="rect">
                <a:avLst/>
              </a:prstGeom>
              <a:blipFill>
                <a:blip r:embed="rId2"/>
                <a:stretch>
                  <a:fillRect l="-4494" t="-224324" b="-320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F66F2EB-B609-FF0D-1C0B-65FCB0CDE1BE}"/>
              </a:ext>
            </a:extLst>
          </p:cNvPr>
          <p:cNvSpPr/>
          <p:nvPr/>
        </p:nvSpPr>
        <p:spPr>
          <a:xfrm>
            <a:off x="1877802" y="4149075"/>
            <a:ext cx="8512866" cy="13255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927EE3-7A16-A99F-6033-F6D9A042FAE9}"/>
                  </a:ext>
                </a:extLst>
              </p:cNvPr>
              <p:cNvSpPr txBox="1"/>
              <p:nvPr/>
            </p:nvSpPr>
            <p:spPr>
              <a:xfrm>
                <a:off x="2561395" y="2405873"/>
                <a:ext cx="2381077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927EE3-7A16-A99F-6033-F6D9A042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395" y="2405873"/>
                <a:ext cx="2381077" cy="553998"/>
              </a:xfrm>
              <a:prstGeom prst="rect">
                <a:avLst/>
              </a:prstGeom>
              <a:blipFill>
                <a:blip r:embed="rId3"/>
                <a:stretch>
                  <a:fillRect l="-6349" t="-26667" b="-4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7515274-C647-C868-9C79-CAD19694D39D}"/>
              </a:ext>
            </a:extLst>
          </p:cNvPr>
          <p:cNvSpPr/>
          <p:nvPr/>
        </p:nvSpPr>
        <p:spPr>
          <a:xfrm>
            <a:off x="2364123" y="2211385"/>
            <a:ext cx="2740312" cy="9429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9EAB0-D87F-A75A-078D-6C565B3DC9EB}"/>
              </a:ext>
            </a:extLst>
          </p:cNvPr>
          <p:cNvSpPr txBox="1"/>
          <p:nvPr/>
        </p:nvSpPr>
        <p:spPr>
          <a:xfrm>
            <a:off x="1697934" y="1599356"/>
            <a:ext cx="49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Модель силы тяги: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B3FB0-E2E1-070A-9215-E7B4B8B90076}"/>
              </a:ext>
            </a:extLst>
          </p:cNvPr>
          <p:cNvSpPr txBox="1"/>
          <p:nvPr/>
        </p:nvSpPr>
        <p:spPr>
          <a:xfrm>
            <a:off x="1697934" y="3524635"/>
            <a:ext cx="4715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Модель тяги: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9512FB-BB65-10B7-873C-EB797AF90A9D}"/>
                  </a:ext>
                </a:extLst>
              </p:cNvPr>
              <p:cNvSpPr txBox="1"/>
              <p:nvPr/>
            </p:nvSpPr>
            <p:spPr>
              <a:xfrm>
                <a:off x="5693299" y="2371148"/>
                <a:ext cx="3937305" cy="11697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ba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m:rPr>
                            <m:nor/>
                          </m:rPr>
                          <a:rPr lang="el-GR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3600" dirty="0"/>
              </a:p>
              <a:p>
                <a:pPr algn="ctr"/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9512FB-BB65-10B7-873C-EB797AF9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299" y="2371148"/>
                <a:ext cx="3937305" cy="1169744"/>
              </a:xfrm>
              <a:prstGeom prst="rect">
                <a:avLst/>
              </a:prstGeom>
              <a:blipFill>
                <a:blip r:embed="rId4"/>
                <a:stretch>
                  <a:fillRect l="-3537" t="-86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3A5BBCF-26D7-0619-7FC2-C8E436DD3E0E}"/>
              </a:ext>
            </a:extLst>
          </p:cNvPr>
          <p:cNvSpPr/>
          <p:nvPr/>
        </p:nvSpPr>
        <p:spPr>
          <a:xfrm>
            <a:off x="5416952" y="2211385"/>
            <a:ext cx="4410925" cy="9429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7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3834-BE1B-68C3-004B-9173BCB8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4DE9CD-1ADE-AEF5-D0BC-56C04855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Сила тяжести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90E8393-7CB1-922E-F870-ABAB10D8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15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D369C-9DEB-EA40-DFE5-8A91F66C933D}"/>
              </a:ext>
            </a:extLst>
          </p:cNvPr>
          <p:cNvSpPr/>
          <p:nvPr/>
        </p:nvSpPr>
        <p:spPr>
          <a:xfrm>
            <a:off x="972079" y="3005126"/>
            <a:ext cx="4317551" cy="9766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4E4C60-BFEF-7F0F-8756-4411023B7B59}"/>
                  </a:ext>
                </a:extLst>
              </p:cNvPr>
              <p:cNvSpPr txBox="1"/>
              <p:nvPr/>
            </p:nvSpPr>
            <p:spPr>
              <a:xfrm>
                <a:off x="3097802" y="4956038"/>
                <a:ext cx="5956228" cy="816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d>
                            <m:dPr>
                              <m:endChr m:val=""/>
                              <m:sepChr m:val="+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6,67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−11</m:t>
                              </m:r>
                            </m:sup>
                          </m:sSup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ru-RU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5,292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endChr m:val=""/>
                              <m:sepChr m:val="+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600000 </m:t>
                              </m:r>
                            </m:e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4E4C60-BFEF-7F0F-8756-4411023B7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802" y="4956038"/>
                <a:ext cx="5956228" cy="816698"/>
              </a:xfrm>
              <a:prstGeom prst="rect">
                <a:avLst/>
              </a:prstGeom>
              <a:blipFill>
                <a:blip r:embed="rId2"/>
                <a:stretch>
                  <a:fillRect b="-1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C7DB310-85E4-D470-F44C-F532AB6AB408}"/>
              </a:ext>
            </a:extLst>
          </p:cNvPr>
          <p:cNvSpPr txBox="1"/>
          <p:nvPr/>
        </p:nvSpPr>
        <p:spPr>
          <a:xfrm>
            <a:off x="1750236" y="1679563"/>
            <a:ext cx="49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Модель силы тяжести: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3EB00-2AD1-57C9-5CEC-99B8A4CBE85D}"/>
              </a:ext>
            </a:extLst>
          </p:cNvPr>
          <p:cNvSpPr txBox="1"/>
          <p:nvPr/>
        </p:nvSpPr>
        <p:spPr>
          <a:xfrm>
            <a:off x="1750236" y="4229514"/>
            <a:ext cx="691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Модель ускорения свободного падения: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15BA5-344F-899A-AAE0-D94941199EDC}"/>
                  </a:ext>
                </a:extLst>
              </p:cNvPr>
              <p:cNvSpPr txBox="1"/>
              <p:nvPr/>
            </p:nvSpPr>
            <p:spPr>
              <a:xfrm>
                <a:off x="5848441" y="3201491"/>
                <a:ext cx="5359905" cy="566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bar>
                      </m:e>
                      <m:sub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тяж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15BA5-344F-899A-AAE0-D9494119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441" y="3201491"/>
                <a:ext cx="5359905" cy="566565"/>
              </a:xfrm>
              <a:prstGeom prst="rect">
                <a:avLst/>
              </a:prstGeom>
              <a:blipFill>
                <a:blip r:embed="rId3"/>
                <a:stretch>
                  <a:fillRect l="-2600" t="-13333" r="-236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2E4462C-E915-8493-2813-536EBB579B9C}"/>
              </a:ext>
            </a:extLst>
          </p:cNvPr>
          <p:cNvSpPr/>
          <p:nvPr/>
        </p:nvSpPr>
        <p:spPr>
          <a:xfrm>
            <a:off x="2883027" y="4866707"/>
            <a:ext cx="6388028" cy="995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6F24-8E21-C6EF-87DD-7EB196320BCF}"/>
                  </a:ext>
                </a:extLst>
              </p:cNvPr>
              <p:cNvSpPr txBox="1"/>
              <p:nvPr/>
            </p:nvSpPr>
            <p:spPr>
              <a:xfrm>
                <a:off x="5140558" y="2123560"/>
                <a:ext cx="1910883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6F24-8E21-C6EF-87DD-7EB196320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558" y="2123560"/>
                <a:ext cx="1910883" cy="557204"/>
              </a:xfrm>
              <a:prstGeom prst="rect">
                <a:avLst/>
              </a:prstGeom>
              <a:blipFill>
                <a:blip r:embed="rId4"/>
                <a:stretch>
                  <a:fillRect r="-197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C76E604-7C39-F813-648F-7AD35413920C}"/>
              </a:ext>
            </a:extLst>
          </p:cNvPr>
          <p:cNvSpPr/>
          <p:nvPr/>
        </p:nvSpPr>
        <p:spPr>
          <a:xfrm>
            <a:off x="5694743" y="3001787"/>
            <a:ext cx="5566458" cy="9766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679FA1-BB5A-F4C1-A018-9ABA6FB3939B}"/>
                  </a:ext>
                </a:extLst>
              </p:cNvPr>
              <p:cNvSpPr txBox="1"/>
              <p:nvPr/>
            </p:nvSpPr>
            <p:spPr>
              <a:xfrm>
                <a:off x="1188265" y="3212198"/>
                <a:ext cx="3905994" cy="5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тяж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679FA1-BB5A-F4C1-A018-9ABA6FB39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65" y="3212198"/>
                <a:ext cx="3905994" cy="555858"/>
              </a:xfrm>
              <a:prstGeom prst="rect">
                <a:avLst/>
              </a:prstGeom>
              <a:blipFill>
                <a:blip r:embed="rId5"/>
                <a:stretch>
                  <a:fillRect l="-3236" t="-13333" b="-4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75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15C2-D64C-3DCC-67DE-1548C3FC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060454-1892-D941-C380-39EC37BEB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Аэродинамическое сопротивление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082EA7-6ACD-3358-570A-561D174AD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083C4-2ABA-4701-4A8C-D2F098F960F1}"/>
              </a:ext>
            </a:extLst>
          </p:cNvPr>
          <p:cNvSpPr txBox="1"/>
          <p:nvPr/>
        </p:nvSpPr>
        <p:spPr>
          <a:xfrm>
            <a:off x="1697934" y="1599356"/>
            <a:ext cx="49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Модель силы сопротивления: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769475-9332-2723-8C07-2424F0959316}"/>
                  </a:ext>
                </a:extLst>
              </p:cNvPr>
              <p:cNvSpPr txBox="1"/>
              <p:nvPr/>
            </p:nvSpPr>
            <p:spPr>
              <a:xfrm>
                <a:off x="5614178" y="2223827"/>
                <a:ext cx="5408947" cy="782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l-GR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769475-9332-2723-8C07-2424F0959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178" y="2223827"/>
                <a:ext cx="5408947" cy="782330"/>
              </a:xfrm>
              <a:prstGeom prst="rect">
                <a:avLst/>
              </a:prstGeom>
              <a:blipFill>
                <a:blip r:embed="rId2"/>
                <a:stretch>
                  <a:fillRect l="-3052" t="-3226" r="-2347" b="-22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8BE32-8F6C-2E54-7F85-994F75F7DC75}"/>
                  </a:ext>
                </a:extLst>
              </p:cNvPr>
              <p:cNvSpPr txBox="1"/>
              <p:nvPr/>
            </p:nvSpPr>
            <p:spPr>
              <a:xfrm>
                <a:off x="1803400" y="3230522"/>
                <a:ext cx="8585200" cy="3954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effectLst/>
                  </a:rPr>
                  <a:t>—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плотность воздуха на высоте </a:t>
                </a:r>
                <a:r>
                  <a:rPr lang="en-US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h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;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ru-RU" sz="2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0.3  </a:t>
                </a:r>
                <a:r>
                  <a:rPr lang="ru-RU" sz="2200" dirty="0">
                    <a:solidFill>
                      <a:schemeClr val="bg1"/>
                    </a:solidFill>
                    <a:effectLst/>
                  </a:rPr>
                  <a:t>—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коэффициент лобового сопротивления (насколько сильно поток воздуха тормозит ракету)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;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2.5</m:t>
                        </m:r>
                      </m:e>
                      <m:sup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19,63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r>
                  <a:rPr lang="ru-RU" sz="2200" dirty="0">
                    <a:solidFill>
                      <a:schemeClr val="bg1"/>
                    </a:solidFill>
                    <a:effectLst/>
                  </a:rPr>
                  <a:t>—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площадь проекции лобового обтекателя.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Century Gothic" panose="020B0502020202020204" pitchFamily="34" charset="0"/>
                  <a:ea typeface="Times New Roman" panose="02020603050405020304" pitchFamily="18" charset="0"/>
                </a:endParaRPr>
              </a:p>
              <a:p>
                <a:endParaRPr lang="ru-RU" sz="24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8BE32-8F6C-2E54-7F85-994F75F7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00" y="3230522"/>
                <a:ext cx="8585200" cy="3954929"/>
              </a:xfrm>
              <a:prstGeom prst="rect">
                <a:avLst/>
              </a:prstGeom>
              <a:blipFill>
                <a:blip r:embed="rId3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4EF4ECC-7D06-4743-4957-B8E01E4A09E2}"/>
              </a:ext>
            </a:extLst>
          </p:cNvPr>
          <p:cNvSpPr/>
          <p:nvPr/>
        </p:nvSpPr>
        <p:spPr>
          <a:xfrm>
            <a:off x="5415827" y="2126652"/>
            <a:ext cx="5805651" cy="9766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866F8-A465-C2F2-FD36-9E53BED142F5}"/>
              </a:ext>
            </a:extLst>
          </p:cNvPr>
          <p:cNvSpPr/>
          <p:nvPr/>
        </p:nvSpPr>
        <p:spPr>
          <a:xfrm>
            <a:off x="1059703" y="2126652"/>
            <a:ext cx="4056709" cy="9766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E419B-69D3-7D3C-706E-25A74183A656}"/>
                  </a:ext>
                </a:extLst>
              </p:cNvPr>
              <p:cNvSpPr txBox="1"/>
              <p:nvPr/>
            </p:nvSpPr>
            <p:spPr>
              <a:xfrm>
                <a:off x="1398886" y="2295544"/>
                <a:ext cx="3447792" cy="615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3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E419B-69D3-7D3C-706E-25A74183A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86" y="2295544"/>
                <a:ext cx="3447792" cy="615746"/>
              </a:xfrm>
              <a:prstGeom prst="rect">
                <a:avLst/>
              </a:prstGeom>
              <a:blipFill>
                <a:blip r:embed="rId4"/>
                <a:stretch>
                  <a:fillRect l="-4029" r="-5861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77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93D4-497C-29D9-F030-66A806DAF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0CC2030-C6CB-EDCE-736D-FDEA6961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Аэродинамическое сопротивление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2309C-E73A-9AB5-F2FF-DF931DF7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82685-76CD-5EFF-38B4-B52EF664308A}"/>
              </a:ext>
            </a:extLst>
          </p:cNvPr>
          <p:cNvSpPr txBox="1"/>
          <p:nvPr/>
        </p:nvSpPr>
        <p:spPr>
          <a:xfrm>
            <a:off x="1697934" y="1599356"/>
            <a:ext cx="49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Модель плотности атмосферы: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BD978-910F-E76F-9B07-F16AEAFE954C}"/>
                  </a:ext>
                </a:extLst>
              </p:cNvPr>
              <p:cNvSpPr txBox="1"/>
              <p:nvPr/>
            </p:nvSpPr>
            <p:spPr>
              <a:xfrm>
                <a:off x="1803400" y="3230522"/>
                <a:ext cx="8585200" cy="34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где</m:t>
                      </m:r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=1,225 </m:t>
                    </m:r>
                    <m:r>
                      <a:rPr lang="ru-RU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кг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м</m:t>
                        </m:r>
                      </m:e>
                      <m:sup>
                        <m:r>
                          <a:rPr lang="ru-RU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sz="2200" dirty="0">
                    <a:solidFill>
                      <a:schemeClr val="bg1"/>
                    </a:solidFill>
                    <a:effectLst/>
                  </a:rPr>
                  <a:t>—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плотность у поверхности (стандартная для Земли, такая же на </a:t>
                </a:r>
                <a:r>
                  <a:rPr lang="ru-RU" sz="2200" dirty="0" err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Кербине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);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ru-RU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00 </a:t>
                </a:r>
                <a:r>
                  <a:rPr lang="ru-RU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  </a:t>
                </a:r>
                <a:r>
                  <a:rPr lang="ru-RU" sz="2200" dirty="0">
                    <a:solidFill>
                      <a:schemeClr val="bg1"/>
                    </a:solidFill>
                    <a:effectLst/>
                  </a:rPr>
                  <a:t>—</a:t>
                </a:r>
                <a:r>
                  <a:rPr lang="ru-RU" sz="2200" dirty="0">
                    <a:solidFill>
                      <a:schemeClr val="bg1"/>
                    </a:solidFill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масштаб высоты (характерная высота, на которой плотность уменьшается 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ru-RU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≈2,718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раза, взята с </a:t>
                </a:r>
                <a:r>
                  <a:rPr lang="en-US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wiki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)</a:t>
                </a:r>
                <a:r>
                  <a:rPr lang="en-US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.</a:t>
                </a:r>
                <a:endParaRPr lang="ru-RU" sz="2200" dirty="0">
                  <a:solidFill>
                    <a:schemeClr val="bg1"/>
                  </a:solidFill>
                  <a:latin typeface="Century Gothic" panose="020B0502020202020204" pitchFamily="34" charset="0"/>
                  <a:ea typeface="Times New Roman" panose="02020603050405020304" pitchFamily="18" charset="0"/>
                </a:endParaRPr>
              </a:p>
              <a:p>
                <a:endParaRPr lang="ru-RU" sz="20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BD978-910F-E76F-9B07-F16AEAFE9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400" y="3230522"/>
                <a:ext cx="8585200" cy="3447098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DDDAA75-FEC0-E047-BA58-EB4914944DE6}"/>
              </a:ext>
            </a:extLst>
          </p:cNvPr>
          <p:cNvSpPr/>
          <p:nvPr/>
        </p:nvSpPr>
        <p:spPr>
          <a:xfrm>
            <a:off x="4254499" y="2207896"/>
            <a:ext cx="3289301" cy="11195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D2CCC0-7CA5-8DF9-9743-3AC1EE09EE75}"/>
                  </a:ext>
                </a:extLst>
              </p:cNvPr>
              <p:cNvSpPr txBox="1"/>
              <p:nvPr/>
            </p:nvSpPr>
            <p:spPr>
              <a:xfrm>
                <a:off x="4418737" y="2332511"/>
                <a:ext cx="3023462" cy="785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den>
                        </m:f>
                      </m:sup>
                    </m:sSup>
                  </m:oMath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D2CCC0-7CA5-8DF9-9743-3AC1EE09E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737" y="2332511"/>
                <a:ext cx="3023462" cy="785664"/>
              </a:xfrm>
              <a:prstGeom prst="rect">
                <a:avLst/>
              </a:prstGeom>
              <a:blipFill>
                <a:blip r:embed="rId3"/>
                <a:stretch>
                  <a:fillRect l="-5439" b="-349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78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F366-C008-F5CD-1666-CE693D39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99E5F17-F810-F7FF-062B-C8BD2BB6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Модель угла траектории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33E1C8-AA7D-056A-5155-D562CEF6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EAFD53-FA2E-08D1-F1B8-45F80342EFEA}"/>
                  </a:ext>
                </a:extLst>
              </p:cNvPr>
              <p:cNvSpPr txBox="1"/>
              <p:nvPr/>
            </p:nvSpPr>
            <p:spPr>
              <a:xfrm>
                <a:off x="1292458" y="2338484"/>
                <a:ext cx="24794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ba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EAFD53-FA2E-08D1-F1B8-45F80342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58" y="2338484"/>
                <a:ext cx="2479442" cy="523220"/>
              </a:xfrm>
              <a:prstGeom prst="rect">
                <a:avLst/>
              </a:prstGeom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C1B227-F9E0-06AD-5B00-6FF75A8B6B71}"/>
                  </a:ext>
                </a:extLst>
              </p:cNvPr>
              <p:cNvSpPr txBox="1"/>
              <p:nvPr/>
            </p:nvSpPr>
            <p:spPr>
              <a:xfrm>
                <a:off x="5689600" y="2016308"/>
                <a:ext cx="6096000" cy="938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ba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C1B227-F9E0-06AD-5B00-6FF75A8B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600" y="2016308"/>
                <a:ext cx="6096000" cy="938077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2383E6-3577-03D5-85F1-12FFE4DFDC11}"/>
              </a:ext>
            </a:extLst>
          </p:cNvPr>
          <p:cNvSpPr txBox="1"/>
          <p:nvPr/>
        </p:nvSpPr>
        <p:spPr>
          <a:xfrm>
            <a:off x="838200" y="1594454"/>
            <a:ext cx="5257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1. Расписываем вектор скорости: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09BA6-C2C4-1950-E647-BB00D0ECCF48}"/>
              </a:ext>
            </a:extLst>
          </p:cNvPr>
          <p:cNvSpPr txBox="1"/>
          <p:nvPr/>
        </p:nvSpPr>
        <p:spPr>
          <a:xfrm>
            <a:off x="6159500" y="1594454"/>
            <a:ext cx="5257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Century Gothic" panose="020B0502020202020204" pitchFamily="34" charset="0"/>
              </a:rPr>
              <a:t>2. Берем производную: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BF221F-64E8-4EA4-633F-B3C7B0030CC3}"/>
                  </a:ext>
                </a:extLst>
              </p:cNvPr>
              <p:cNvSpPr txBox="1"/>
              <p:nvPr/>
            </p:nvSpPr>
            <p:spPr>
              <a:xfrm>
                <a:off x="838200" y="3151697"/>
                <a:ext cx="11353800" cy="329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3. Чтобы разделить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pos m:val="top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num>
                      <m:den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на изменение величины и искомого </a:t>
                </a:r>
                <a:r>
                  <a:rPr lang="ru-RU" sz="2200" u="sng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направления скорости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, введем нормаль. 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)), 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2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− положительная нормаль к траектории, направленная внутрь кривизны, тогда:</a:t>
                </a:r>
                <a:r>
                  <a:rPr lang="en-US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0D135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D135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pos m:val="top"/>
                            <m:ctrlPr>
                              <a:rPr lang="en-US" sz="2000" i="1">
                                <a:solidFill>
                                  <a:srgbClr val="0D13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i="1">
                                <a:solidFill>
                                  <a:srgbClr val="0D135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num>
                      <m:den>
                        <m:r>
                          <a:rPr lang="en-US" sz="2000" b="0" i="1" smtClean="0">
                            <a:solidFill>
                              <a:srgbClr val="0D1357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D13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000" dirty="0">
                  <a:solidFill>
                    <a:srgbClr val="0D1357"/>
                  </a:solidFill>
                  <a:latin typeface="Century Gothic" panose="020B0502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bar>
                              <m:barPr>
                                <m:pos m:val="top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ba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sz="2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подставим в производную: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bar>
                          <m:barPr>
                            <m:pos m:val="top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ba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)∙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BF221F-64E8-4EA4-633F-B3C7B0030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51697"/>
                <a:ext cx="11353800" cy="3294876"/>
              </a:xfrm>
              <a:prstGeom prst="rect">
                <a:avLst/>
              </a:prstGeom>
              <a:blipFill>
                <a:blip r:embed="rId4"/>
                <a:stretch>
                  <a:fillRect l="-670" b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91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9C5B0-7B3B-F1B0-D77D-89037D265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61C5D8-CBCC-2643-8575-83AA36D6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Модель угла траектории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E427D3-4782-A01E-AFF7-3D1132A7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19</a:t>
            </a:fld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7E0B6-2AF6-3AFD-CAA1-3589E150A454}"/>
              </a:ext>
            </a:extLst>
          </p:cNvPr>
          <p:cNvSpPr txBox="1"/>
          <p:nvPr/>
        </p:nvSpPr>
        <p:spPr>
          <a:xfrm>
            <a:off x="838200" y="1698626"/>
            <a:ext cx="6819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4. Подставим в исходный закон Ньютона: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E06C9-A304-6CC5-4EAF-24F0BC149159}"/>
                  </a:ext>
                </a:extLst>
              </p:cNvPr>
              <p:cNvSpPr txBox="1"/>
              <p:nvPr/>
            </p:nvSpPr>
            <p:spPr>
              <a:xfrm>
                <a:off x="1435100" y="2277851"/>
                <a:ext cx="7045903" cy="81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7E06C9-A304-6CC5-4EAF-24F0BC149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2277851"/>
                <a:ext cx="7045903" cy="818044"/>
              </a:xfrm>
              <a:prstGeom prst="rect">
                <a:avLst/>
              </a:prstGeom>
              <a:blipFill>
                <a:blip r:embed="rId2"/>
                <a:stretch>
                  <a:fillRect l="-180" b="-1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3F2A61-83FA-0D62-D2B6-414F0024AFB0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68199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5. Умножим уравнение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ru-RU" sz="20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3F2A61-83FA-0D62-D2B6-414F0024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6819900" cy="400110"/>
              </a:xfrm>
              <a:prstGeom prst="rect">
                <a:avLst/>
              </a:prstGeom>
              <a:blipFill>
                <a:blip r:embed="rId3"/>
                <a:stretch>
                  <a:fillRect l="-1117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2F46AD-9CEA-582C-6A96-FAA5ECD1671D}"/>
                  </a:ext>
                </a:extLst>
              </p:cNvPr>
              <p:cNvSpPr txBox="1"/>
              <p:nvPr/>
            </p:nvSpPr>
            <p:spPr>
              <a:xfrm>
                <a:off x="870658" y="4162215"/>
                <a:ext cx="10520316" cy="81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m:rPr>
                          <m:nor/>
                        </m:rP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2F46AD-9CEA-582C-6A96-FAA5ECD16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58" y="4162215"/>
                <a:ext cx="10520316" cy="818044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5AEBBAD5-E828-11C3-5673-F16AA70F9EB5}"/>
              </a:ext>
            </a:extLst>
          </p:cNvPr>
          <p:cNvSpPr/>
          <p:nvPr/>
        </p:nvSpPr>
        <p:spPr>
          <a:xfrm rot="16200000">
            <a:off x="2802775" y="4514949"/>
            <a:ext cx="241300" cy="1171919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F6C5A-3CAA-5E0C-FB1B-92B2EC7D0E92}"/>
                  </a:ext>
                </a:extLst>
              </p:cNvPr>
              <p:cNvSpPr txBox="1"/>
              <p:nvPr/>
            </p:nvSpPr>
            <p:spPr>
              <a:xfrm>
                <a:off x="2688216" y="5221559"/>
                <a:ext cx="4704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F6C5A-3CAA-5E0C-FB1B-92B2EC7D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16" y="5221559"/>
                <a:ext cx="470417" cy="369332"/>
              </a:xfrm>
              <a:prstGeom prst="rect">
                <a:avLst/>
              </a:prstGeom>
              <a:blipFill>
                <a:blip r:embed="rId5"/>
                <a:stretch>
                  <a:fillRect l="-13158" r="-23684"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E8076506-CB35-A1DD-2B12-3F2088307C3C}"/>
              </a:ext>
            </a:extLst>
          </p:cNvPr>
          <p:cNvSpPr/>
          <p:nvPr/>
        </p:nvSpPr>
        <p:spPr>
          <a:xfrm rot="16200000">
            <a:off x="5706586" y="4514948"/>
            <a:ext cx="241301" cy="1171921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4EC35-A487-1F26-20C1-0A24C964A38C}"/>
                  </a:ext>
                </a:extLst>
              </p:cNvPr>
              <p:cNvSpPr txBox="1"/>
              <p:nvPr/>
            </p:nvSpPr>
            <p:spPr>
              <a:xfrm>
                <a:off x="5442078" y="5221559"/>
                <a:ext cx="77031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24EC35-A487-1F26-20C1-0A24C964A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078" y="5221559"/>
                <a:ext cx="77031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32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8368C-54EF-4102-68E1-BCEDDFAD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  <a:cs typeface="FUTURA MEDIUM" panose="020B0602020204020303" pitchFamily="34" charset="-79"/>
              </a:rPr>
              <a:t>Цели и задачи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53353-0F49-260C-6209-C7035EC9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8EA4D-8AFA-2132-361A-CA8429B1A700}"/>
              </a:ext>
            </a:extLst>
          </p:cNvPr>
          <p:cNvSpPr txBox="1"/>
          <p:nvPr/>
        </p:nvSpPr>
        <p:spPr>
          <a:xfrm>
            <a:off x="419100" y="1325563"/>
            <a:ext cx="11353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Цель проекта -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разработка и испытание автоматизированной системы навигации и управления посадкой космического аппарата в симуляторе </a:t>
            </a:r>
            <a:r>
              <a:rPr lang="en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Kerbal</a:t>
            </a:r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Space Program,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обеспечивающей воспроизведение полёта миссии «Чандраян-3» и достижение мягкой посадки на поверхность Муны с минимальными затратами топлива и времени.</a:t>
            </a:r>
          </a:p>
          <a:p>
            <a:endParaRPr lang="ru-RU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Задачи проекта: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Провести теоретический анализ динамики полёта по маршруту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Кербин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–Муна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Разработать математическую модель миссии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Спроектировать и собрать ракетно-космический комплекс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Разработать программное обеспечение автоматического пилотирования на </a:t>
            </a:r>
            <a:r>
              <a:rPr lang="e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Python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Провести испытания, отладку и оптимизацию системы управления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Выполнить сравнительный анализ эффективности автоматизированного и ручного управления</a:t>
            </a:r>
            <a:endParaRPr lang="ru-RU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2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2EC05-F189-20B2-9880-BECE3FE2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91D0917-3C30-2A3C-DE1A-A1C1E9E1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Модель угла траектории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DEF1BB8-D4CF-FB01-FB5D-883E4678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20</a:t>
            </a:fld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EE09E-F987-D7DF-A673-9777FDE207E9}"/>
              </a:ext>
            </a:extLst>
          </p:cNvPr>
          <p:cNvSpPr txBox="1"/>
          <p:nvPr/>
        </p:nvSpPr>
        <p:spPr>
          <a:xfrm>
            <a:off x="838200" y="3624996"/>
            <a:ext cx="284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И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тоговая модель: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25D3B6-DB88-BF04-3050-2A35CD601F9C}"/>
                  </a:ext>
                </a:extLst>
              </p:cNvPr>
              <p:cNvSpPr txBox="1"/>
              <p:nvPr/>
            </p:nvSpPr>
            <p:spPr>
              <a:xfrm>
                <a:off x="584734" y="1690722"/>
                <a:ext cx="10899522" cy="81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m:rPr>
                              <m:nor/>
                            </m:rP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25D3B6-DB88-BF04-3050-2A35CD601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34" y="1690722"/>
                <a:ext cx="10899522" cy="818044"/>
              </a:xfrm>
              <a:prstGeom prst="rect">
                <a:avLst/>
              </a:prstGeom>
              <a:blipFill>
                <a:blip r:embed="rId2"/>
                <a:stretch>
                  <a:fillRect r="-582"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136151-A890-30A9-58CE-7CFABD4027F4}"/>
                  </a:ext>
                </a:extLst>
              </p:cNvPr>
              <p:cNvSpPr txBox="1"/>
              <p:nvPr/>
            </p:nvSpPr>
            <p:spPr>
              <a:xfrm>
                <a:off x="1778311" y="4349235"/>
                <a:ext cx="8635377" cy="91262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l-GR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136151-A890-30A9-58CE-7CFABD402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311" y="4349235"/>
                <a:ext cx="8635377" cy="912622"/>
              </a:xfrm>
              <a:prstGeom prst="rect">
                <a:avLst/>
              </a:prstGeom>
              <a:blipFill>
                <a:blip r:embed="rId3"/>
                <a:stretch>
                  <a:fillRect l="-440" r="-1026" b="-148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679133DF-6C69-2A69-9D22-C16D7E8E7BD6}"/>
              </a:ext>
            </a:extLst>
          </p:cNvPr>
          <p:cNvSpPr/>
          <p:nvPr/>
        </p:nvSpPr>
        <p:spPr>
          <a:xfrm rot="16200000">
            <a:off x="10647191" y="1969378"/>
            <a:ext cx="241300" cy="1171919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D0AC31-050B-6CE1-9F24-C682AB012DE2}"/>
                  </a:ext>
                </a:extLst>
              </p:cNvPr>
              <p:cNvSpPr txBox="1"/>
              <p:nvPr/>
            </p:nvSpPr>
            <p:spPr>
              <a:xfrm>
                <a:off x="10532632" y="2649463"/>
                <a:ext cx="47041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D0AC31-050B-6CE1-9F24-C682AB012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632" y="2649463"/>
                <a:ext cx="470417" cy="369332"/>
              </a:xfrm>
              <a:prstGeom prst="rect">
                <a:avLst/>
              </a:prstGeom>
              <a:blipFill>
                <a:blip r:embed="rId4"/>
                <a:stretch>
                  <a:fillRect l="-13158" r="-23684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316A75CF-4CBD-4558-E8E1-A79B9097F702}"/>
              </a:ext>
            </a:extLst>
          </p:cNvPr>
          <p:cNvSpPr/>
          <p:nvPr/>
        </p:nvSpPr>
        <p:spPr>
          <a:xfrm rot="16200000">
            <a:off x="8713937" y="1966841"/>
            <a:ext cx="241300" cy="1171919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B89073-DDAF-315E-F3F9-6AC9DE7A60C1}"/>
                  </a:ext>
                </a:extLst>
              </p:cNvPr>
              <p:cNvSpPr txBox="1"/>
              <p:nvPr/>
            </p:nvSpPr>
            <p:spPr>
              <a:xfrm>
                <a:off x="8248627" y="2637888"/>
                <a:ext cx="11719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B89073-DDAF-315E-F3F9-6AC9DE7A6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627" y="2637888"/>
                <a:ext cx="1171920" cy="369332"/>
              </a:xfrm>
              <a:prstGeom prst="rect">
                <a:avLst/>
              </a:prstGeom>
              <a:blipFill>
                <a:blip r:embed="rId5"/>
                <a:stretch>
                  <a:fillRect l="-5376" t="-10000" r="-11828" b="-3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9CB4AD8E-921C-313C-10FC-D970D2510249}"/>
              </a:ext>
            </a:extLst>
          </p:cNvPr>
          <p:cNvSpPr/>
          <p:nvPr/>
        </p:nvSpPr>
        <p:spPr>
          <a:xfrm rot="16200000">
            <a:off x="4715788" y="1695740"/>
            <a:ext cx="220807" cy="1698701"/>
          </a:xfrm>
          <a:prstGeom prst="lef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590E0B-B769-C6F2-0285-1A751C96693B}"/>
                  </a:ext>
                </a:extLst>
              </p:cNvPr>
              <p:cNvSpPr txBox="1"/>
              <p:nvPr/>
            </p:nvSpPr>
            <p:spPr>
              <a:xfrm>
                <a:off x="2676628" y="2655496"/>
                <a:ext cx="40108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l-G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590E0B-B769-C6F2-0285-1A751C966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28" y="2655496"/>
                <a:ext cx="4010826" cy="369332"/>
              </a:xfrm>
              <a:prstGeom prst="rect">
                <a:avLst/>
              </a:prstGeom>
              <a:blipFill>
                <a:blip r:embed="rId6"/>
                <a:stretch>
                  <a:fillRect l="-946" t="-3333" r="-2839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4BE62E5-00C8-AF73-A4A5-F8F186370B11}"/>
              </a:ext>
            </a:extLst>
          </p:cNvPr>
          <p:cNvSpPr txBox="1"/>
          <p:nvPr/>
        </p:nvSpPr>
        <p:spPr>
          <a:xfrm>
            <a:off x="3481986" y="3028890"/>
            <a:ext cx="2400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синус разности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78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40BF-6805-0FF3-B619-419ED094F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7BB4B81-79A5-14DF-28A8-5D4B6085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u="sng" dirty="0">
                <a:solidFill>
                  <a:schemeClr val="bg1"/>
                </a:solidFill>
                <a:latin typeface="Candara" panose="020E0502030303020204" pitchFamily="34" charset="0"/>
              </a:rPr>
              <a:t>Модель скорости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F0399-9D59-22A2-C257-CA4BD3E4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B5777E-4B1D-7C43-27FE-D8D89830A0CD}"/>
                  </a:ext>
                </a:extLst>
              </p:cNvPr>
              <p:cNvSpPr txBox="1"/>
              <p:nvPr/>
            </p:nvSpPr>
            <p:spPr>
              <a:xfrm>
                <a:off x="2272752" y="1693863"/>
                <a:ext cx="7646496" cy="1462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FFA3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800" i="1">
                                      <a:solidFill>
                                        <a:srgbClr val="FFA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FFA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 sz="2800" i="1" dirty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FFA3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800" i="1">
                                      <a:solidFill>
                                        <a:srgbClr val="FFA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FFA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FFA3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ru-RU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800" b="0" i="1" smtClean="0">
                          <a:solidFill>
                            <a:srgbClr val="FFC9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C9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>
                              <a:solidFill>
                                <a:srgbClr val="FFC9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en-US" sz="2800" i="1">
                                      <a:solidFill>
                                        <a:srgbClr val="FFC9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800" i="1">
                                      <a:solidFill>
                                        <a:srgbClr val="FFC9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FFC9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bar>
                        </m:e>
                        <m:sub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B5777E-4B1D-7C43-27FE-D8D89830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752" y="1693863"/>
                <a:ext cx="7646496" cy="1462901"/>
              </a:xfrm>
              <a:prstGeom prst="rect">
                <a:avLst/>
              </a:prstGeom>
              <a:blipFill>
                <a:blip r:embed="rId2"/>
                <a:stretch>
                  <a:fillRect l="-166" t="-862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84605-54EB-DF93-398C-F16B1A486F3A}"/>
                  </a:ext>
                </a:extLst>
              </p:cNvPr>
              <p:cNvSpPr txBox="1"/>
              <p:nvPr/>
            </p:nvSpPr>
            <p:spPr>
              <a:xfrm>
                <a:off x="838201" y="3576618"/>
                <a:ext cx="10515599" cy="896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6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m:rPr>
                            <m:nor/>
                          </m:rPr>
                          <a:rPr lang="el-GR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36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ba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84605-54EB-DF93-398C-F16B1A48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576618"/>
                <a:ext cx="10515599" cy="896977"/>
              </a:xfrm>
              <a:prstGeom prst="rect">
                <a:avLst/>
              </a:prstGeom>
              <a:blipFill>
                <a:blip r:embed="rId3"/>
                <a:stretch>
                  <a:fillRect l="-1086" t="-2778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6152713-0925-3A8D-60F8-AB6D73E97F1D}"/>
              </a:ext>
            </a:extLst>
          </p:cNvPr>
          <p:cNvSpPr/>
          <p:nvPr/>
        </p:nvSpPr>
        <p:spPr>
          <a:xfrm>
            <a:off x="651251" y="3417425"/>
            <a:ext cx="10725698" cy="12671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EC1BD-9C40-5D08-424F-9BA5C05A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BF6FD0-CFE9-3354-1289-1743DEA7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u="sng" dirty="0">
                <a:solidFill>
                  <a:schemeClr val="bg1"/>
                </a:solidFill>
                <a:latin typeface="Candara" panose="020E0502030303020204" pitchFamily="34" charset="0"/>
              </a:rPr>
              <a:t>Модель высоты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AF1BFB-B7CF-B074-4EB9-05AD0A6B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22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AF770D-8859-B416-2903-43FF47BB2659}"/>
                  </a:ext>
                </a:extLst>
              </p:cNvPr>
              <p:cNvSpPr txBox="1"/>
              <p:nvPr/>
            </p:nvSpPr>
            <p:spPr>
              <a:xfrm>
                <a:off x="4321584" y="4694303"/>
                <a:ext cx="3583556" cy="876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AF770D-8859-B416-2903-43FF47BB2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84" y="4694303"/>
                <a:ext cx="3583556" cy="876522"/>
              </a:xfrm>
              <a:prstGeom prst="rect">
                <a:avLst/>
              </a:prstGeom>
              <a:blipFill>
                <a:blip r:embed="rId2"/>
                <a:stretch>
                  <a:fillRect t="-1429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4D5BB-DF75-1FE4-26A3-B8D851C7A5B3}"/>
                  </a:ext>
                </a:extLst>
              </p:cNvPr>
              <p:cNvSpPr txBox="1"/>
              <p:nvPr/>
            </p:nvSpPr>
            <p:spPr>
              <a:xfrm>
                <a:off x="1986940" y="1798038"/>
                <a:ext cx="8427060" cy="246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ru-RU" sz="2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Вектор скорости ракеты направлен под углом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 к горизонту, поэтому его вертикальная составляющая равна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ar-A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d>
                      <m:dPr>
                        <m:ctrlP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2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. </a:t>
                </a:r>
                <a:endParaRPr lang="ru-RU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ru-RU" sz="2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Поскольку изменение высоты во времени определяется именно вертикальной компонентой скорости, уравнение для высоты имеет вид: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4D5BB-DF75-1FE4-26A3-B8D851C7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40" y="1798038"/>
                <a:ext cx="8427060" cy="2462213"/>
              </a:xfrm>
              <a:prstGeom prst="rect">
                <a:avLst/>
              </a:prstGeom>
              <a:blipFill>
                <a:blip r:embed="rId3"/>
                <a:stretch>
                  <a:fillRect l="-1205" t="-2051" r="-151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919942-8D5F-CE4C-F1D9-EEE94E49E52E}"/>
              </a:ext>
            </a:extLst>
          </p:cNvPr>
          <p:cNvSpPr/>
          <p:nvPr/>
        </p:nvSpPr>
        <p:spPr>
          <a:xfrm>
            <a:off x="4286860" y="4552176"/>
            <a:ext cx="3618280" cy="12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54DB-B9D7-5BEA-CE29-19023D95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4BBDBD-350C-A8A0-66FB-B94B4CDC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Метод Рунге-Кутты 4-го порядка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4BC2B6-667D-0475-C6C8-5E16E0BF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23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FE537E-7502-007C-581F-BFC49507416D}"/>
                  </a:ext>
                </a:extLst>
              </p:cNvPr>
              <p:cNvSpPr txBox="1"/>
              <p:nvPr/>
            </p:nvSpPr>
            <p:spPr>
              <a:xfrm>
                <a:off x="2160792" y="5177582"/>
                <a:ext cx="7870416" cy="81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ar-AE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ar-AE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FE537E-7502-007C-581F-BFC495074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792" y="5177582"/>
                <a:ext cx="7870416" cy="818044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205871-6543-3272-69E4-994C31A900CE}"/>
                  </a:ext>
                </a:extLst>
              </p:cNvPr>
              <p:cNvSpPr txBox="1"/>
              <p:nvPr/>
            </p:nvSpPr>
            <p:spPr>
              <a:xfrm>
                <a:off x="6540333" y="1751296"/>
                <a:ext cx="413802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205871-6543-3272-69E4-994C31A9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333" y="1751296"/>
                <a:ext cx="4138029" cy="430887"/>
              </a:xfrm>
              <a:prstGeom prst="rect">
                <a:avLst/>
              </a:prstGeom>
              <a:blipFill>
                <a:blip r:embed="rId3"/>
                <a:stretch>
                  <a:fillRect t="-22857" r="-7669" b="-4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4C2C58-EA9F-8BF7-2001-3F11CCF6AAC6}"/>
                  </a:ext>
                </a:extLst>
              </p:cNvPr>
              <p:cNvSpPr txBox="1"/>
              <p:nvPr/>
            </p:nvSpPr>
            <p:spPr>
              <a:xfrm>
                <a:off x="6540333" y="2268644"/>
                <a:ext cx="4138029" cy="815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4C2C58-EA9F-8BF7-2001-3F11CCF6A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333" y="2268644"/>
                <a:ext cx="4138029" cy="815223"/>
              </a:xfrm>
              <a:prstGeom prst="rect">
                <a:avLst/>
              </a:prstGeom>
              <a:blipFill>
                <a:blip r:embed="rId4"/>
                <a:stretch>
                  <a:fillRect r="-7669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6AD866-D19D-B840-74AD-B9300B03A79F}"/>
                  </a:ext>
                </a:extLst>
              </p:cNvPr>
              <p:cNvSpPr txBox="1"/>
              <p:nvPr/>
            </p:nvSpPr>
            <p:spPr>
              <a:xfrm>
                <a:off x="6540333" y="3176664"/>
                <a:ext cx="4138029" cy="815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6AD866-D19D-B840-74AD-B9300B03A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333" y="3176664"/>
                <a:ext cx="4138029" cy="815223"/>
              </a:xfrm>
              <a:prstGeom prst="rect">
                <a:avLst/>
              </a:prstGeom>
              <a:blipFill>
                <a:blip r:embed="rId5"/>
                <a:stretch>
                  <a:fillRect r="-7669" b="-1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DAB1F-0997-6406-768E-FBB0533076D6}"/>
                  </a:ext>
                </a:extLst>
              </p:cNvPr>
              <p:cNvSpPr txBox="1"/>
              <p:nvPr/>
            </p:nvSpPr>
            <p:spPr>
              <a:xfrm>
                <a:off x="6699723" y="4157856"/>
                <a:ext cx="397863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DAB1F-0997-6406-768E-FBB05330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23" y="4157856"/>
                <a:ext cx="3978639" cy="430887"/>
              </a:xfrm>
              <a:prstGeom prst="rect">
                <a:avLst/>
              </a:prstGeom>
              <a:blipFill>
                <a:blip r:embed="rId6"/>
                <a:stretch>
                  <a:fillRect t="-25714" r="-7962" b="-4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5A85DDA-2242-A919-F519-43C6747C4658}"/>
              </a:ext>
            </a:extLst>
          </p:cNvPr>
          <p:cNvSpPr txBox="1"/>
          <p:nvPr/>
        </p:nvSpPr>
        <p:spPr>
          <a:xfrm>
            <a:off x="1453677" y="1750344"/>
            <a:ext cx="4512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Производная в начале шага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D91F9-8FB3-A39D-2144-4DCD9DAC71A0}"/>
              </a:ext>
            </a:extLst>
          </p:cNvPr>
          <p:cNvSpPr txBox="1"/>
          <p:nvPr/>
        </p:nvSpPr>
        <p:spPr>
          <a:xfrm>
            <a:off x="1453677" y="2501797"/>
            <a:ext cx="4138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Производная в середине шага (х2 значение)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F0E88-9CA8-FC07-75F6-9FA9B9CB2EC1}"/>
              </a:ext>
            </a:extLst>
          </p:cNvPr>
          <p:cNvSpPr txBox="1"/>
          <p:nvPr/>
        </p:nvSpPr>
        <p:spPr>
          <a:xfrm>
            <a:off x="1453677" y="4173115"/>
            <a:ext cx="4512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Производная в конце шага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367145-4728-C4A4-B0DA-E0E6753CBB41}"/>
              </a:ext>
            </a:extLst>
          </p:cNvPr>
          <p:cNvCxnSpPr>
            <a:cxnSpLocks/>
          </p:cNvCxnSpPr>
          <p:nvPr/>
        </p:nvCxnSpPr>
        <p:spPr>
          <a:xfrm>
            <a:off x="6170763" y="1981177"/>
            <a:ext cx="199887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010B4F-E525-CEED-41F5-BE64592CC08E}"/>
              </a:ext>
            </a:extLst>
          </p:cNvPr>
          <p:cNvCxnSpPr>
            <a:cxnSpLocks/>
          </p:cNvCxnSpPr>
          <p:nvPr/>
        </p:nvCxnSpPr>
        <p:spPr>
          <a:xfrm>
            <a:off x="5591706" y="2751205"/>
            <a:ext cx="94862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774119-0175-F3C2-4B5C-08861E08438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99018" y="2751803"/>
            <a:ext cx="941315" cy="8324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DA758F-DE63-22D7-988A-C96A167EFDE8}"/>
              </a:ext>
            </a:extLst>
          </p:cNvPr>
          <p:cNvCxnSpPr>
            <a:cxnSpLocks/>
          </p:cNvCxnSpPr>
          <p:nvPr/>
        </p:nvCxnSpPr>
        <p:spPr>
          <a:xfrm>
            <a:off x="5936104" y="4403947"/>
            <a:ext cx="6491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5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E231-4DFC-F707-A0DC-5BC19EBE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D8A8C5-E4F9-0C53-D09F-DD19EF4A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Метод Рунге-Кутты 4-го порядка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004820-07BF-9D0A-09AB-B1D256B3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9B7037-4B62-C7D9-7A6A-FBB12F36DDF0}"/>
                  </a:ext>
                </a:extLst>
              </p:cNvPr>
              <p:cNvSpPr txBox="1"/>
              <p:nvPr/>
            </p:nvSpPr>
            <p:spPr>
              <a:xfrm>
                <a:off x="3696035" y="2170528"/>
                <a:ext cx="4914565" cy="81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9B7037-4B62-C7D9-7A6A-FBB12F36D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035" y="2170528"/>
                <a:ext cx="4914565" cy="81804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9505B4-6CC4-AB7A-C80D-7BC6A71B7A66}"/>
                  </a:ext>
                </a:extLst>
              </p:cNvPr>
              <p:cNvSpPr txBox="1"/>
              <p:nvPr/>
            </p:nvSpPr>
            <p:spPr>
              <a:xfrm>
                <a:off x="3696035" y="3078548"/>
                <a:ext cx="4914565" cy="818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9505B4-6CC4-AB7A-C80D-7BC6A71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035" y="3078548"/>
                <a:ext cx="4914565" cy="818044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C2BBB-4E5C-0D5E-4FD6-AAEA5D27B535}"/>
                  </a:ext>
                </a:extLst>
              </p:cNvPr>
              <p:cNvSpPr txBox="1"/>
              <p:nvPr/>
            </p:nvSpPr>
            <p:spPr>
              <a:xfrm>
                <a:off x="3696035" y="4059740"/>
                <a:ext cx="491456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ar-A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BC2BBB-4E5C-0D5E-4FD6-AAEA5D27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035" y="4059740"/>
                <a:ext cx="4914565" cy="430887"/>
              </a:xfrm>
              <a:prstGeom prst="rect">
                <a:avLst/>
              </a:prstGeom>
              <a:blipFill>
                <a:blip r:embed="rId4"/>
                <a:stretch>
                  <a:fillRect t="-22857" b="-4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black background with white text and blue numbers&#10;&#10;AI-generated content may be incorrect.">
            <a:extLst>
              <a:ext uri="{FF2B5EF4-FFF2-40B4-BE49-F238E27FC236}">
                <a16:creationId xmlns:a16="http://schemas.microsoft.com/office/drawing/2014/main" id="{8761691E-7D1F-38B7-D1E1-68862DFFC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434" y="2180555"/>
            <a:ext cx="9821765" cy="26648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493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C65BF-0783-DE6B-7C1D-E9114545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18C0B5-E68A-9C53-E246-FD5A84C0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25</a:t>
            </a:fld>
            <a:endParaRPr lang="ru-RU"/>
          </a:p>
        </p:txBody>
      </p:sp>
      <p:pic>
        <p:nvPicPr>
          <p:cNvPr id="13" name="Picture 12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F0C2E541-A4EA-A1AC-F7A7-2B9E7002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5" y="226191"/>
            <a:ext cx="8537934" cy="6403451"/>
          </a:xfrm>
          <a:prstGeom prst="rect">
            <a:avLst/>
          </a:prstGeom>
        </p:spPr>
      </p:pic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405A7614-2A10-3900-5D65-79DDA09F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742" y="360132"/>
            <a:ext cx="3664353" cy="199084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График</a:t>
            </a:r>
            <a:b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зависимости </a:t>
            </a:r>
            <a:b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скорости </a:t>
            </a:r>
            <a:b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v(t)</a:t>
            </a:r>
            <a:endParaRPr lang="ru-RU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34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09067-2C96-9EFE-DBA4-D72CCB27F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0EDBBF-DC67-76FA-8189-9586D249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603" y="354830"/>
            <a:ext cx="3664353" cy="199084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График</a:t>
            </a:r>
            <a:b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зависимости </a:t>
            </a:r>
            <a:b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высоты </a:t>
            </a:r>
            <a:b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h(t)</a:t>
            </a:r>
            <a:endParaRPr lang="ru-RU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FB5DD9-6220-25B1-4D33-7C77F988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26</a:t>
            </a:fld>
            <a:endParaRPr lang="ru-RU"/>
          </a:p>
        </p:txBody>
      </p:sp>
      <p:pic>
        <p:nvPicPr>
          <p:cNvPr id="3" name="Picture 2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DED4B342-2419-B259-06AD-C4D0EC9A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4" y="228357"/>
            <a:ext cx="8546298" cy="64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36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AF3A8-2962-6230-F352-277CE6240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70BBDC1-004E-DCE2-959B-9C079D15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603" y="354830"/>
            <a:ext cx="3664353" cy="199084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График</a:t>
            </a:r>
            <a:b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зависимости </a:t>
            </a:r>
            <a:b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массы </a:t>
            </a:r>
            <a:b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ru-RU" b="1" dirty="0" err="1">
                <a:solidFill>
                  <a:schemeClr val="bg1"/>
                </a:solidFill>
                <a:latin typeface="Candara" panose="020E0502030303020204" pitchFamily="34" charset="0"/>
              </a:rPr>
              <a:t>m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(t)</a:t>
            </a:r>
            <a:endParaRPr lang="ru-RU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B0249D-4E80-34B8-4B6D-7B8E3307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27</a:t>
            </a:fld>
            <a:endParaRPr lang="ru-RU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222F677-0C61-24C8-1BF1-CAF578AD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2" y="230110"/>
            <a:ext cx="8550224" cy="64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0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2281BE-F563-6912-AB60-34221E4B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28</a:t>
            </a:fld>
            <a:endParaRPr lang="ru-RU"/>
          </a:p>
        </p:txBody>
      </p:sp>
      <p:pic>
        <p:nvPicPr>
          <p:cNvPr id="5" name="Рисунок 4" descr="Изображение выглядит как небо, Астрономический объект, пространство, звез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E1481A7-0FA9-7842-11DD-EF229D89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58" y="2136431"/>
            <a:ext cx="3959674" cy="25851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Изображение выглядит как Космическое пространство, пространство, Астрономический объект, астроном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25558E3-0CF4-3D94-3AD8-B76AD75D5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" y="2136432"/>
            <a:ext cx="3959674" cy="25851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Изображение выглядит как пространство, Космическое пространство, снимок экрана, Вселенна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3978814-7BE1-9A62-E71D-2B5F231B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24" y="2136431"/>
            <a:ext cx="3959674" cy="258513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D36D-2BEC-A358-63B7-815D9F1ACBD3}"/>
              </a:ext>
            </a:extLst>
          </p:cNvPr>
          <p:cNvSpPr txBox="1"/>
          <p:nvPr/>
        </p:nvSpPr>
        <p:spPr>
          <a:xfrm>
            <a:off x="38100" y="4721569"/>
            <a:ext cx="406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sz="1600" b="1" dirty="0">
                <a:solidFill>
                  <a:schemeClr val="bg1"/>
                </a:solidFill>
                <a:latin typeface="Century Gothic" panose="020B0502020202020204" pitchFamily="34" charset="0"/>
                <a:cs typeface="Gill Sans" panose="020B0502020104020203" pitchFamily="34" charset="-79"/>
              </a:rPr>
              <a:t>Устойчивая околоземная орбита</a:t>
            </a:r>
            <a:endParaRPr lang="en" sz="1600" b="1" i="0" u="none" strike="noStrike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10676-ABC5-A441-F504-A0DEA2A64F67}"/>
              </a:ext>
            </a:extLst>
          </p:cNvPr>
          <p:cNvSpPr txBox="1"/>
          <p:nvPr/>
        </p:nvSpPr>
        <p:spPr>
          <a:xfrm>
            <a:off x="4279661" y="4721569"/>
            <a:ext cx="360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sz="1600" b="1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Gill Sans" panose="020B0502020104020203" pitchFamily="34" charset="-79"/>
              </a:rPr>
              <a:t>Маневр для перехода на устойчивую орбиту Муны</a:t>
            </a:r>
            <a:endParaRPr lang="en" sz="1600" b="1" u="none" strike="noStrike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28D0E-60C9-F5E9-D5C8-067FABA9A5CC}"/>
              </a:ext>
            </a:extLst>
          </p:cNvPr>
          <p:cNvSpPr txBox="1"/>
          <p:nvPr/>
        </p:nvSpPr>
        <p:spPr>
          <a:xfrm>
            <a:off x="8168348" y="4721569"/>
            <a:ext cx="395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Gill Sans" panose="020B0502020104020203" pitchFamily="34" charset="-79"/>
              </a:rPr>
              <a:t>Посадка на Муну</a:t>
            </a:r>
            <a:r>
              <a:rPr lang="en" sz="1800" b="1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Gill Sans" panose="020B0502020104020203" pitchFamily="34" charset="-79"/>
              </a:rPr>
              <a:t> 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32923C-67E1-FA89-E9E2-A4A3E269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Скриншоты</a:t>
            </a:r>
            <a:endParaRPr lang="en-US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81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9DF7A-DB51-9E3F-41AB-FAABD51C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GIT</a:t>
            </a:r>
            <a:endParaRPr lang="ru-RU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CF4AE-4348-4C01-33A2-484CAA3D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22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C2986-6AA0-60C6-5672-3C1BC014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8DAE4-7927-30F3-3AF1-B9E01DA0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62965F6-3B64-FE8E-D4B8-E1442A4D7DC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Историческая справка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41093E8-4287-275C-1BD0-09086DE86C4A}"/>
              </a:ext>
            </a:extLst>
          </p:cNvPr>
          <p:cNvSpPr txBox="1">
            <a:spLocks/>
          </p:cNvSpPr>
          <p:nvPr/>
        </p:nvSpPr>
        <p:spPr>
          <a:xfrm>
            <a:off x="838200" y="166528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Наша задача – воссоздать индийскую миссию «Чандраян-3», запущенную в июле 2023 года, которая стала историческим прорывом, впервые осуществив мягкую посадку вблизи южного полюса Луны. Её главной целью была демонстрация надёжных технологий безопасного прилунения и передвижения по поверхности. Эта миссия закрепила за Индией статус космической державы.</a:t>
            </a:r>
          </a:p>
        </p:txBody>
      </p:sp>
    </p:spTree>
    <p:extLst>
      <p:ext uri="{BB962C8B-B14F-4D97-AF65-F5344CB8AC3E}">
        <p14:creationId xmlns:p14="http://schemas.microsoft.com/office/powerpoint/2010/main" val="411305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D1238-E2E8-F593-045D-A7BD6C70F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2FA16-43E2-3DF7-F7DD-2162B7DE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394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  <a:ea typeface="Apple Symbols" panose="02000000000000000000" pitchFamily="2" charset="-79"/>
                <a:cs typeface="Diwan Thuluth" pitchFamily="2" charset="-78"/>
              </a:rPr>
              <a:t>Устройство ракеты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F60FFE-A2CB-C3D8-9677-9B469C4F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764D02-1B15-F177-EE54-F806FA043B82}"/>
              </a:ext>
            </a:extLst>
          </p:cNvPr>
          <p:cNvSpPr txBox="1">
            <a:spLocks/>
          </p:cNvSpPr>
          <p:nvPr/>
        </p:nvSpPr>
        <p:spPr>
          <a:xfrm>
            <a:off x="2466665" y="735402"/>
            <a:ext cx="7258665" cy="717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11E1C-194D-A791-3D2F-691E6069A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7957"/>
            <a:ext cx="3537030" cy="4386996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8B35E36-A928-69E5-E25F-881565C3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B59F3B4-557C-A57A-2871-4833E6C04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524" y="1345410"/>
            <a:ext cx="615714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Аэродинамический защитный кожух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(0.175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т)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;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Автономный модуль управления Probodobodyne HECS2 (0.2 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Аккумуляторная батарея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Z-100 (0.005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T-25 Structural Tube (0.133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Heat shield 2.5m (1.3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Маленький топливный бак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Rockomax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200-8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Fuel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Tank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(4.5 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LT-1 Landing Strut (x4) (0.05 * 4 = 0.2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Блоки реактивной системы ориентации RV-105 (х8) (0.04 * 8 = 0.32 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Стационарные солнечные панели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8) (0.005 * 8 = 0.04 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Двигатель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10 “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Poodle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” (1.75 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Большой топливный бак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Rockomax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Jumbo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-64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Fuel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Tank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(36т)</a:t>
            </a:r>
            <a:endParaRPr kumimoji="0" lang="ru-RU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Двигатель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RE-I5 “Skipper” (3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Большой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топливный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бак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Rockomax Jumbo-64 Fuel Tank (x2) (36 * 2 = 72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Двигатель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RE-M3 “Mainsall” (6 </a:t>
            </a: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Крупные твердотопливные ускорители S2-33 "Clydesdale" (х4) (131.5 * 4 = 526 т)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Суммарная масса составляет около 656 т.</a:t>
            </a:r>
            <a:endParaRPr kumimoji="0" lang="ru-RU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86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CBD9-6C32-1C19-CD80-267E7AE5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F2C3A-2740-4AD6-3CEF-F3259606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394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  <a:ea typeface="Apple Symbols" panose="02000000000000000000" pitchFamily="2" charset="-79"/>
                <a:cs typeface="Diwan Thuluth" pitchFamily="2" charset="-78"/>
              </a:rPr>
              <a:t>Математическая и физическая модели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00E8C-57AB-C66D-D0FE-4E6BC550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C95B22F-6EA8-2812-F2F1-27316763B447}"/>
              </a:ext>
            </a:extLst>
          </p:cNvPr>
          <p:cNvSpPr txBox="1">
            <a:spLocks/>
          </p:cNvSpPr>
          <p:nvPr/>
        </p:nvSpPr>
        <p:spPr>
          <a:xfrm>
            <a:off x="2466665" y="735402"/>
            <a:ext cx="7258665" cy="717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0D3F1-D190-5D88-AEEB-81343B97D719}"/>
                  </a:ext>
                </a:extLst>
              </p:cNvPr>
              <p:cNvSpPr txBox="1"/>
              <p:nvPr/>
            </p:nvSpPr>
            <p:spPr>
              <a:xfrm>
                <a:off x="1358421" y="1452696"/>
                <a:ext cx="9644360" cy="540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600" b="1" dirty="0">
                    <a:solidFill>
                      <a:schemeClr val="bg1"/>
                    </a:solidFill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Формула Циолковского </a:t>
                </a:r>
                <a:r>
                  <a:rPr lang="ru-RU" sz="2600" dirty="0">
                    <a:solidFill>
                      <a:schemeClr val="bg1"/>
                    </a:solidFill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(</a:t>
                </a:r>
                <a:r>
                  <a:rPr lang="ru-RU" sz="26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определяет идеальное изменение скорости, которое теоретически ракета может получить)</a:t>
                </a:r>
                <a:r>
                  <a:rPr lang="ru-RU" sz="2600" b="1" dirty="0">
                    <a:solidFill>
                      <a:schemeClr val="bg1"/>
                    </a:solidFill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:</a:t>
                </a:r>
                <a:endParaRPr lang="en-US" sz="2600" b="1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endParaRPr>
              </a:p>
              <a:p>
                <a:endParaRPr lang="ru-RU" sz="2800" b="1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3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𝑣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ru-RU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3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32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32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где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Century Gothic" panose="020B0502020202020204" pitchFamily="34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</a:t>
                </a:r>
                <a:r>
                  <a:rPr lang="ru-RU" sz="2600" dirty="0">
                    <a:solidFill>
                      <a:schemeClr val="bg1"/>
                    </a:solidFill>
                    <a:effectLst/>
                  </a:rPr>
                  <a:t>— </a:t>
                </a:r>
                <a:r>
                  <a:rPr lang="ru-RU" sz="26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удельный импульс двигателя в среде;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bg1"/>
                    </a:solidFill>
                    <a:effectLst/>
                  </a:rPr>
                  <a:t> — </a:t>
                </a:r>
                <a:r>
                  <a:rPr lang="ru-RU" sz="26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стандартное ускорение свободного падения;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bg1"/>
                    </a:solidFill>
                    <a:effectLst/>
                  </a:rPr>
                  <a:t> — </a:t>
                </a:r>
                <a:r>
                  <a:rPr lang="ru-RU" sz="26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начальная масса ракеты (с топливом);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bg1"/>
                    </a:solidFill>
                    <a:effectLst/>
                  </a:rPr>
                  <a:t> — </a:t>
                </a:r>
                <a:r>
                  <a:rPr lang="ru-RU" sz="26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конечная масса (после выработки топлива). </a:t>
                </a:r>
              </a:p>
              <a:p>
                <a:endParaRPr lang="ru-RU" dirty="0">
                  <a:solidFill>
                    <a:schemeClr val="bg1"/>
                  </a:solidFill>
                  <a:effectLst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0D3F1-D190-5D88-AEEB-81343B97D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421" y="1452696"/>
                <a:ext cx="9644360" cy="5403723"/>
              </a:xfrm>
              <a:prstGeom prst="rect">
                <a:avLst/>
              </a:prstGeom>
              <a:blipFill>
                <a:blip r:embed="rId3"/>
                <a:stretch>
                  <a:fillRect l="-1184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1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CBE46-9CD5-4243-7916-82EC4FC87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DE360-1C61-132A-1ECB-5DD654F0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Расчет характеристик ступеней ракеты</a:t>
            </a:r>
            <a:br>
              <a:rPr lang="ru-RU" dirty="0">
                <a:solidFill>
                  <a:schemeClr val="bg1"/>
                </a:solidFill>
                <a:latin typeface="Impact" panose="020B0806030902050204" pitchFamily="34" charset="0"/>
              </a:rPr>
            </a:br>
            <a:endParaRPr lang="ru-R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578DC-BE37-D617-34AA-1156F556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A557B-9C41-E4F4-5CB1-90847EEC9596}"/>
              </a:ext>
            </a:extLst>
          </p:cNvPr>
          <p:cNvSpPr txBox="1"/>
          <p:nvPr/>
        </p:nvSpPr>
        <p:spPr>
          <a:xfrm>
            <a:off x="1663780" y="1369053"/>
            <a:ext cx="886443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Для удобства условно разделим ракету на четыре логические ступени:</a:t>
            </a:r>
          </a:p>
          <a:p>
            <a:endParaRPr lang="ru-RU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600" dirty="0">
                <a:solidFill>
                  <a:schemeClr val="bg1"/>
                </a:solidFill>
                <a:latin typeface="Century Gothic" panose="020B0502020202020204" pitchFamily="34" charset="0"/>
              </a:rPr>
              <a:t>Верхняя ступень (лунно-орбитальная/посадочная)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600" dirty="0">
                <a:solidFill>
                  <a:schemeClr val="bg1"/>
                </a:solidFill>
                <a:latin typeface="Century Gothic" panose="020B0502020202020204" pitchFamily="34" charset="0"/>
              </a:rPr>
              <a:t>Вторая ступень (выполнение серии маневров для полета на Муну)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600" dirty="0">
                <a:solidFill>
                  <a:schemeClr val="bg1"/>
                </a:solidFill>
                <a:latin typeface="Century Gothic" panose="020B0502020202020204" pitchFamily="34" charset="0"/>
              </a:rPr>
              <a:t>Первая ступень (выведение на устойчивую околоземную орбиту)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600" dirty="0">
                <a:solidFill>
                  <a:schemeClr val="bg1"/>
                </a:solidFill>
                <a:latin typeface="Century Gothic" panose="020B0502020202020204" pitchFamily="34" charset="0"/>
              </a:rPr>
              <a:t>Нулевая ступень (стартовая/бустерная)</a:t>
            </a:r>
          </a:p>
          <a:p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09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80A5-388A-EB58-588D-0EB6076F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ACDB2-869A-EEB6-AC96-106D32BBD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Расчет характеристик ступеней ракеты</a:t>
            </a:r>
            <a:br>
              <a:rPr lang="ru-RU" dirty="0">
                <a:solidFill>
                  <a:schemeClr val="bg1"/>
                </a:solidFill>
                <a:latin typeface="Impact" panose="020B0806030902050204" pitchFamily="34" charset="0"/>
              </a:rPr>
            </a:br>
            <a:endParaRPr lang="ru-R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0CF75E-61AF-ABFB-F91A-BDA5652D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C3390-C645-0830-B3B9-5C89D0F87332}"/>
                  </a:ext>
                </a:extLst>
              </p:cNvPr>
              <p:cNvSpPr txBox="1"/>
              <p:nvPr/>
            </p:nvSpPr>
            <p:spPr>
              <a:xfrm>
                <a:off x="1176760" y="1435520"/>
                <a:ext cx="9321478" cy="4198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верх</m:t>
                          </m:r>
                        </m:sub>
                      </m:sSub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=350⋅9,81⋅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ru-RU" sz="23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623</m:t>
                                  </m:r>
                                </m:num>
                                <m:den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ru-RU" sz="23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623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≈2140</m:t>
                      </m:r>
                      <m:r>
                        <a:rPr lang="en-US" sz="23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3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м</m:t>
                      </m:r>
                      <m:r>
                        <a:rPr lang="en-US" sz="23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pPr marL="91440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=320⋅9,81⋅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47</m:t>
                                  </m:r>
                                  <m:r>
                                    <a:rPr lang="ru-RU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663</m:t>
                                  </m:r>
                                </m:num>
                                <m:den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  <m:r>
                                    <a:rPr lang="ru-RU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663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≈3400</m:t>
                      </m:r>
                      <m:r>
                        <m:rPr>
                          <m:nor/>
                        </m:rPr>
                        <a:rPr lang="ru-RU" sz="2300">
                          <a:solidFill>
                            <a:schemeClr val="bg1"/>
                          </a:solidFill>
                        </a:rPr>
                        <m:t> м</m:t>
                      </m:r>
                      <m:r>
                        <m:rPr>
                          <m:nor/>
                        </m:rPr>
                        <a:rPr lang="ru-RU" sz="2300">
                          <a:solidFill>
                            <a:schemeClr val="bg1"/>
                          </a:solidFill>
                        </a:rPr>
                        <m:t>/</m:t>
                      </m:r>
                      <m:r>
                        <m:rPr>
                          <m:nor/>
                        </m:rPr>
                        <a:rPr lang="ru-RU" sz="2300">
                          <a:solidFill>
                            <a:schemeClr val="bg1"/>
                          </a:solidFill>
                        </a:rPr>
                        <m:t>с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  <a:p>
                <a:pPr marL="91440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в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sz="23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=310⋅9,81⋅</m:t>
                      </m:r>
                      <m:func>
                        <m:funcPr>
                          <m:ctrlPr>
                            <a:rPr lang="en-US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145</m:t>
                                  </m:r>
                                  <m:r>
                                    <a:rPr lang="ru-RU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41</m:t>
                                  </m:r>
                                </m:num>
                                <m:den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67</m:t>
                                  </m:r>
                                  <m:r>
                                    <a:rPr lang="ru-RU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41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≈2340 </m:t>
                      </m:r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м</m:t>
                      </m:r>
                      <m:r>
                        <a:rPr lang="en-US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300" dirty="0"/>
              </a:p>
              <a:p>
                <a:pPr marL="91440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атм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23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3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ru-RU" sz="23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=165⋅9,81⋅</m:t>
                      </m:r>
                      <m:r>
                        <m:rPr>
                          <m:sty m:val="p"/>
                        </m:rP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ru-RU" sz="23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56</m:t>
                              </m:r>
                            </m:num>
                            <m:den>
                              <m:r>
                                <a:rPr lang="ru-RU" sz="23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214</m:t>
                              </m:r>
                            </m:den>
                          </m:f>
                        </m:e>
                      </m:d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ru-RU" sz="23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1800</m:t>
                      </m:r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м</m:t>
                      </m:r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ru-RU" sz="23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ru-RU" sz="230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C3390-C645-0830-B3B9-5C89D0F87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60" y="1435520"/>
                <a:ext cx="9321478" cy="4198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CFFE17-C711-035D-8A4B-A79198BF696F}"/>
                  </a:ext>
                </a:extLst>
              </p:cNvPr>
              <p:cNvSpPr txBox="1"/>
              <p:nvPr/>
            </p:nvSpPr>
            <p:spPr>
              <a:xfrm>
                <a:off x="1176760" y="5474345"/>
                <a:ext cx="9707140" cy="1039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algn="just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сумм</m:t>
                          </m:r>
                        </m:sub>
                      </m:sSub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≈2140+3400+2340+1800 ≈</m:t>
                      </m:r>
                      <m:r>
                        <a:rPr lang="ru-RU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9680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м</m:t>
                      </m:r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ru-RU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с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pPr marL="914400" algn="ctr">
                  <a:spcAft>
                    <a:spcPts val="1800"/>
                  </a:spcAft>
                </a:pP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CFFE17-C711-035D-8A4B-A79198BF6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60" y="5474345"/>
                <a:ext cx="9707140" cy="1039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4DAFFD6-C3BB-265D-A65C-6236E82E37C9}"/>
              </a:ext>
            </a:extLst>
          </p:cNvPr>
          <p:cNvSpPr/>
          <p:nvPr/>
        </p:nvSpPr>
        <p:spPr>
          <a:xfrm>
            <a:off x="1955800" y="5410525"/>
            <a:ext cx="8128000" cy="673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1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7677A-6B7A-14B5-9857-16693FFF7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7A09F0-9692-F703-51B0-470D61E19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Расчет характеристик ступеней ракеты</a:t>
            </a:r>
            <a:br>
              <a:rPr lang="ru-RU" dirty="0">
                <a:solidFill>
                  <a:schemeClr val="bg1"/>
                </a:solidFill>
                <a:latin typeface="Impact" panose="020B0806030902050204" pitchFamily="34" charset="0"/>
              </a:rPr>
            </a:br>
            <a:endParaRPr lang="ru-RU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46067-A01C-B3B4-D89D-59DA294C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838A64-5FB5-4539-A3B2-B9D41B552952}"/>
                  </a:ext>
                </a:extLst>
              </p:cNvPr>
              <p:cNvSpPr txBox="1"/>
              <p:nvPr/>
            </p:nvSpPr>
            <p:spPr>
              <a:xfrm>
                <a:off x="1701479" y="1497254"/>
                <a:ext cx="9004621" cy="4469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sz="2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С учётом потерь на гравитацию и сопротивление получим около </a:t>
                </a:r>
                <a:r>
                  <a:rPr lang="ru-RU" sz="20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8000 м/с </a:t>
                </a:r>
                <a:r>
                  <a:rPr lang="ru-RU" sz="2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полезного эффективного запаса. 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sz="20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Приведем для сравнения теоретический бюджет для миссии полета с Кербина на Мун: </a:t>
                </a:r>
              </a:p>
              <a:p>
                <a:pPr marL="285750" lvl="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выход на низкую орбиту: </m:t>
                    </m:r>
                    <m:r>
                      <m:rPr>
                        <m:nor/>
                      </m:rPr>
                      <a:rPr lang="ru-RU" sz="2000" b="1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~3000 м/с</m:t>
                    </m:r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,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marL="285750" lvl="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на переход к Муне с совершением нескольких (3−5) маневров для постепенного подъема орбиты: </m:t>
                    </m:r>
                    <m:r>
                      <m:rPr>
                        <m:nor/>
                      </m:rPr>
                      <a:rPr lang="ru-RU" sz="2000" b="1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~1000−1050 м/с</m:t>
                    </m:r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,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marL="285750" lvl="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захват у Муны и аналогичное постепенное снижение орбиты в несколько маневров: </m:t>
                    </m:r>
                    <m:r>
                      <m:rPr>
                        <m:nor/>
                      </m:rPr>
                      <a:rPr lang="ru-RU" sz="2000" b="1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~400 м/с</m:t>
                    </m:r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,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marL="285750" lvl="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посадка: </m:t>
                    </m:r>
                    <m:r>
                      <m:rPr>
                        <m:nor/>
                      </m:rPr>
                      <a:rPr lang="ru-RU" sz="2000" b="1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~700−800 м/с</m:t>
                    </m:r>
                    <m:r>
                      <m:rPr>
                        <m:nor/>
                      </m:rPr>
                      <a:rPr lang="ru-RU" sz="2000">
                        <a:solidFill>
                          <a:schemeClr val="bg1"/>
                        </a:solidFill>
                        <a:latin typeface="Century Gothic" panose="020B0502020202020204" pitchFamily="34" charset="0"/>
                      </a:rPr>
                      <m:t>,</m:t>
                    </m:r>
                  </m:oMath>
                </a14:m>
                <a:endParaRPr lang="ru-RU" sz="2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lvl="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00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m:t>что в сумме даёт: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ru-RU" sz="2000">
                              <a:solidFill>
                                <a:schemeClr val="bg1"/>
                              </a:solidFill>
                              <a:latin typeface="Century Gothic" panose="020B0502020202020204" pitchFamily="34" charset="0"/>
                            </a:rPr>
                            <m:t>треб</m:t>
                          </m:r>
                        </m:sub>
                      </m:sSub>
                      <m:r>
                        <a:rPr lang="ru-RU" sz="2000" b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ru-RU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𝟓𝟐𝟓𝟎</m:t>
                      </m:r>
                      <m:r>
                        <m:rPr>
                          <m:nor/>
                        </m:rPr>
                        <a:rPr lang="ru-RU" sz="2000" b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m:t> м/с</m:t>
                      </m:r>
                    </m:oMath>
                  </m:oMathPara>
                </a14:m>
                <a:endParaRPr lang="ru-RU" sz="20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838A64-5FB5-4539-A3B2-B9D41B552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479" y="1497254"/>
                <a:ext cx="9004621" cy="4469237"/>
              </a:xfrm>
              <a:prstGeom prst="rect">
                <a:avLst/>
              </a:prstGeom>
              <a:blipFill>
                <a:blip r:embed="rId2"/>
                <a:stretch>
                  <a:fillRect l="-563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1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7C9F6F-7907-5DB8-CE4C-A917A60C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865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Candara" panose="020E0502030303020204" pitchFamily="34" charset="0"/>
              </a:rPr>
              <a:t>Коэффициент тяговооружённости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9C7E2-3D21-8D77-1E9A-E57C9CEB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19BCC-FA0F-FC4C-935F-9F9BBACF3C49}" type="slidenum">
              <a:rPr lang="ru-RU" smtClean="0"/>
              <a:t>9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A62AE9-E91F-C613-2A43-7F7975E9DC0B}"/>
                  </a:ext>
                </a:extLst>
              </p:cNvPr>
              <p:cNvSpPr txBox="1"/>
              <p:nvPr/>
            </p:nvSpPr>
            <p:spPr>
              <a:xfrm>
                <a:off x="1111250" y="1720428"/>
                <a:ext cx="9969500" cy="4540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Чтобы не оперировать отдельно тягой и массой, вводят удобный безразмерный параметр — коэффициент тяговооружённости, который показывает, во сколько раз тяга превосходит вес ракеты и обычно принимает значения порядка 1.3-1.7: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𝑻𝑾𝑹</m:t>
                      </m:r>
                      <m:r>
                        <a:rPr lang="ru-RU" sz="20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𝒎</m:t>
                          </m:r>
                          <m:sSub>
                            <m:sSubPr>
                              <m:ctrlP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ru-RU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Мы решили посчитать его точно, воспользовавшись данными тяги наших двигателей </a:t>
                </a:r>
                <a:r>
                  <a:rPr lang="en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Clydesdale </a:t>
                </a:r>
                <a:r>
                  <a:rPr lang="ru-RU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со статьи на </a:t>
                </a:r>
                <a:r>
                  <a:rPr lang="en" dirty="0" err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wiki.kerbalspaceprogram.com</a:t>
                </a:r>
                <a:r>
                  <a:rPr lang="ru-RU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ru-RU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Тяга одного ускорителя на уровне моря: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ru-RU" sz="2400" b="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2948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2400" b="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936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 кН</m:t>
                      </m:r>
                      <m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b="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2948936</m:t>
                      </m:r>
                      <m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Н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ru-RU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Поставив все значения в формулу, не забыв, что в нашей ракете 4 твердотопливных ускорителя, получим: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𝑇𝑊𝑅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2948936∙4</m:t>
                          </m:r>
                        </m:num>
                        <m:den>
                          <m:r>
                            <a:rPr lang="ru-RU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656000∙9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2400" b="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81</m:t>
                          </m:r>
                        </m:den>
                      </m:f>
                      <m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ru-RU" sz="2400" b="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2400" b="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83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A62AE9-E91F-C613-2A43-7F7975E9D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50" y="1720428"/>
                <a:ext cx="9969500" cy="4540282"/>
              </a:xfrm>
              <a:prstGeom prst="rect">
                <a:avLst/>
              </a:prstGeom>
              <a:blipFill>
                <a:blip r:embed="rId2"/>
                <a:stretch>
                  <a:fillRect l="-509" t="-559" r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14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8850</TotalTime>
  <Words>1764</Words>
  <Application>Microsoft Macintosh PowerPoint</Application>
  <PresentationFormat>Widescreen</PresentationFormat>
  <Paragraphs>219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Symbol</vt:lpstr>
      <vt:lpstr>Aptos</vt:lpstr>
      <vt:lpstr>Arial</vt:lpstr>
      <vt:lpstr>Candara</vt:lpstr>
      <vt:lpstr>Times New Roman</vt:lpstr>
      <vt:lpstr>Impact</vt:lpstr>
      <vt:lpstr>Century Gothic</vt:lpstr>
      <vt:lpstr>Cambria Math</vt:lpstr>
      <vt:lpstr>Aptos Display</vt:lpstr>
      <vt:lpstr>Office Theme</vt:lpstr>
      <vt:lpstr>«Чандраян-3»</vt:lpstr>
      <vt:lpstr>Цели и задачи</vt:lpstr>
      <vt:lpstr>PowerPoint Presentation</vt:lpstr>
      <vt:lpstr>Устройство ракеты</vt:lpstr>
      <vt:lpstr>Математическая и физическая модели </vt:lpstr>
      <vt:lpstr>Расчет характеристик ступеней ракеты </vt:lpstr>
      <vt:lpstr>Расчет характеристик ступеней ракеты </vt:lpstr>
      <vt:lpstr>Расчет характеристик ступеней ракеты </vt:lpstr>
      <vt:lpstr>Коэффициент тяговооружённости</vt:lpstr>
      <vt:lpstr>Второй закон Ньютона</vt:lpstr>
      <vt:lpstr>Углы тангажа и траектории</vt:lpstr>
      <vt:lpstr>Управление углом тангажа</vt:lpstr>
      <vt:lpstr>Модель массы</vt:lpstr>
      <vt:lpstr>Сила тяги</vt:lpstr>
      <vt:lpstr>Сила тяжести</vt:lpstr>
      <vt:lpstr>Аэродинамическое сопротивление</vt:lpstr>
      <vt:lpstr>Аэродинамическое сопротивление</vt:lpstr>
      <vt:lpstr>Модель угла траектории</vt:lpstr>
      <vt:lpstr>Модель угла траектории</vt:lpstr>
      <vt:lpstr>Модель угла траектории</vt:lpstr>
      <vt:lpstr>Модель скорости</vt:lpstr>
      <vt:lpstr>Модель высоты</vt:lpstr>
      <vt:lpstr>Метод Рунге-Кутты 4-го порядка</vt:lpstr>
      <vt:lpstr>Метод Рунге-Кутты 4-го порядка</vt:lpstr>
      <vt:lpstr>График зависимости  скорости  v(t)</vt:lpstr>
      <vt:lpstr>График зависимости  высоты  h(t)</vt:lpstr>
      <vt:lpstr>График зависимости  массы  m(t)</vt:lpstr>
      <vt:lpstr>Скриншоты</vt:lpstr>
      <vt:lpstr>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Daniil Moskalev</dc:creator>
  <cp:lastModifiedBy>miked</cp:lastModifiedBy>
  <cp:revision>37</cp:revision>
  <dcterms:created xsi:type="dcterms:W3CDTF">2025-12-15T16:00:48Z</dcterms:created>
  <dcterms:modified xsi:type="dcterms:W3CDTF">2025-12-24T07:44:40Z</dcterms:modified>
</cp:coreProperties>
</file>